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75" r:id="rId2"/>
    <p:sldId id="370" r:id="rId3"/>
    <p:sldId id="372" r:id="rId4"/>
    <p:sldId id="373" r:id="rId5"/>
    <p:sldId id="374" r:id="rId6"/>
    <p:sldId id="411" r:id="rId7"/>
    <p:sldId id="412" r:id="rId8"/>
    <p:sldId id="463" r:id="rId9"/>
    <p:sldId id="258" r:id="rId10"/>
    <p:sldId id="259" r:id="rId11"/>
    <p:sldId id="260" r:id="rId12"/>
    <p:sldId id="296" r:id="rId13"/>
    <p:sldId id="383" r:id="rId14"/>
    <p:sldId id="407" r:id="rId15"/>
    <p:sldId id="408" r:id="rId16"/>
    <p:sldId id="409" r:id="rId17"/>
    <p:sldId id="413" r:id="rId18"/>
    <p:sldId id="410" r:id="rId19"/>
    <p:sldId id="442" r:id="rId20"/>
    <p:sldId id="274" r:id="rId21"/>
    <p:sldId id="441" r:id="rId22"/>
    <p:sldId id="349" r:id="rId23"/>
    <p:sldId id="350" r:id="rId24"/>
    <p:sldId id="277" r:id="rId25"/>
    <p:sldId id="440" r:id="rId26"/>
    <p:sldId id="376" r:id="rId27"/>
    <p:sldId id="416" r:id="rId28"/>
    <p:sldId id="384" r:id="rId29"/>
    <p:sldId id="385" r:id="rId30"/>
    <p:sldId id="386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21" r:id="rId46"/>
    <p:sldId id="426" r:id="rId47"/>
    <p:sldId id="422" r:id="rId48"/>
    <p:sldId id="423" r:id="rId49"/>
    <p:sldId id="425" r:id="rId50"/>
    <p:sldId id="419" r:id="rId51"/>
    <p:sldId id="444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445" r:id="rId62"/>
    <p:sldId id="417" r:id="rId63"/>
    <p:sldId id="418" r:id="rId64"/>
    <p:sldId id="282" r:id="rId65"/>
    <p:sldId id="283" r:id="rId66"/>
    <p:sldId id="443" r:id="rId67"/>
    <p:sldId id="427" r:id="rId68"/>
    <p:sldId id="439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438" r:id="rId79"/>
    <p:sldId id="446" r:id="rId80"/>
    <p:sldId id="447" r:id="rId81"/>
    <p:sldId id="448" r:id="rId82"/>
    <p:sldId id="449" r:id="rId83"/>
    <p:sldId id="450" r:id="rId84"/>
    <p:sldId id="451" r:id="rId85"/>
    <p:sldId id="452" r:id="rId86"/>
    <p:sldId id="453" r:id="rId87"/>
    <p:sldId id="454" r:id="rId88"/>
    <p:sldId id="455" r:id="rId89"/>
    <p:sldId id="456" r:id="rId90"/>
    <p:sldId id="457" r:id="rId91"/>
    <p:sldId id="458" r:id="rId92"/>
    <p:sldId id="459" r:id="rId93"/>
    <p:sldId id="460" r:id="rId94"/>
    <p:sldId id="461" r:id="rId95"/>
    <p:sldId id="462" r:id="rId9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0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 autoAdjust="0"/>
    <p:restoredTop sz="52364" autoAdjust="0"/>
  </p:normalViewPr>
  <p:slideViewPr>
    <p:cSldViewPr>
      <p:cViewPr>
        <p:scale>
          <a:sx n="60" d="100"/>
          <a:sy n="60" d="100"/>
        </p:scale>
        <p:origin x="-126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5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7" Type="http://schemas.openxmlformats.org/officeDocument/2006/relationships/image" Target="../media/image21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1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215.wmf"/><Relationship Id="rId5" Type="http://schemas.openxmlformats.org/officeDocument/2006/relationships/image" Target="../media/image208.wmf"/><Relationship Id="rId4" Type="http://schemas.openxmlformats.org/officeDocument/2006/relationships/image" Target="../media/image21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image" Target="../media/image219.wmf"/><Relationship Id="rId7" Type="http://schemas.openxmlformats.org/officeDocument/2006/relationships/image" Target="../media/image223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10" Type="http://schemas.openxmlformats.org/officeDocument/2006/relationships/image" Target="../media/image226.wmf"/><Relationship Id="rId4" Type="http://schemas.openxmlformats.org/officeDocument/2006/relationships/image" Target="../media/image220.wmf"/><Relationship Id="rId9" Type="http://schemas.openxmlformats.org/officeDocument/2006/relationships/image" Target="../media/image22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27.wmf"/><Relationship Id="rId1" Type="http://schemas.openxmlformats.org/officeDocument/2006/relationships/image" Target="../media/image225.wmf"/><Relationship Id="rId5" Type="http://schemas.openxmlformats.org/officeDocument/2006/relationships/image" Target="../media/image216.wmf"/><Relationship Id="rId4" Type="http://schemas.openxmlformats.org/officeDocument/2006/relationships/image" Target="../media/image2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2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8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12" Type="http://schemas.openxmlformats.org/officeDocument/2006/relationships/image" Target="../media/image57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E633D-B23E-4F13-B70C-18616A58FD19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7EC13-42E6-4004-80D9-098EE3065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12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21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44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16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See all the examples once = 1 epoch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98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Full?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71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gradient descent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5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训练集有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个样本，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batchsize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，那么：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训练完整一个样本集需要：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36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SGD, </a:t>
            </a:r>
            <a:r>
              <a:rPr lang="en-US" altLang="zh-TW" b="1" dirty="0" err="1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RMSprop</a:t>
            </a:r>
            <a:r>
              <a:rPr lang="en-US" altLang="zh-TW" b="1" dirty="0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, </a:t>
            </a:r>
            <a:r>
              <a:rPr lang="en-US" altLang="zh-TW" b="1" dirty="0" err="1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Adagrad</a:t>
            </a:r>
            <a:r>
              <a:rPr lang="en-US" altLang="zh-TW" b="1" dirty="0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, </a:t>
            </a:r>
            <a:r>
              <a:rPr lang="en-US" altLang="zh-TW" b="1" dirty="0" err="1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Adadelta</a:t>
            </a:r>
            <a:r>
              <a:rPr lang="en-US" altLang="zh-TW" b="1" dirty="0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, Adam, </a:t>
            </a:r>
            <a:r>
              <a:rPr lang="en-US" altLang="zh-TW" b="1" dirty="0" err="1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Adamax</a:t>
            </a:r>
            <a:r>
              <a:rPr lang="en-US" altLang="zh-TW" b="1" dirty="0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, </a:t>
            </a:r>
            <a:r>
              <a:rPr lang="en-US" altLang="zh-TW" b="1" dirty="0" err="1" smtClean="0">
                <a:solidFill>
                  <a:srgbClr val="404040"/>
                </a:solidFill>
                <a:latin typeface="Georgia" panose="02040502050405020303" pitchFamily="18" charset="0"/>
                <a:cs typeface="新細明體" panose="02020500000000000000" pitchFamily="18" charset="-120"/>
              </a:rPr>
              <a:t>Nadam</a:t>
            </a:r>
            <a:endParaRPr lang="en-US" altLang="zh-TW" b="1" dirty="0" smtClean="0"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zh-CN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90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21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05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98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Contradiction??????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38C80-00F7-436B-8B87-50F37016539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350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39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628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Larger Gradient </a:t>
            </a:r>
            <a:endParaRPr lang="zh-TW" altLang="en-US" sz="1200" dirty="0"/>
          </a:p>
          <a:p>
            <a:pPr algn="ctr"/>
            <a:r>
              <a:rPr lang="en-US" altLang="zh-TW" sz="1200" dirty="0"/>
              <a:t>Smaller Learning</a:t>
            </a:r>
          </a:p>
          <a:p>
            <a:pPr algn="ctr"/>
            <a:r>
              <a:rPr lang="en-US" altLang="zh-TW" sz="1200" dirty="0"/>
              <a:t>Rate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15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38C80-00F7-436B-8B87-50F37016539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9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L1 is also good, subtle difference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64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Larger Gradient </a:t>
            </a:r>
            <a:endParaRPr lang="zh-TW" altLang="en-US" sz="1200" dirty="0"/>
          </a:p>
          <a:p>
            <a:pPr algn="ctr"/>
            <a:r>
              <a:rPr lang="en-US" altLang="zh-TW" sz="1200" dirty="0"/>
              <a:t>Smaller Learning</a:t>
            </a:r>
          </a:p>
          <a:p>
            <a:pPr algn="ctr"/>
            <a:r>
              <a:rPr lang="en-US" altLang="zh-TW" sz="1200" dirty="0"/>
              <a:t>Rate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770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would</a:t>
            </a:r>
            <a:r>
              <a:rPr lang="en-US" altLang="zh-TW" baseline="0" dirty="0"/>
              <a:t> you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421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Root Mean Squares of gradients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627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419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70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80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427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849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118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2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p=2, then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regularizer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also called “weight decay”.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482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en-US" altLang="zh-TW" dirty="0" err="1"/>
              <a:t>minecraft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85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90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938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486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0000FF"/>
                </a:solidFill>
              </a:rPr>
              <a:t>Simple, right?</a:t>
            </a:r>
            <a:endParaRPr lang="zh-TW" altLang="en-US" sz="1200" b="1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3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Demo: Why</a:t>
            </a:r>
            <a:r>
              <a:rPr lang="en-US" altLang="zh-TW" baseline="0" dirty="0"/>
              <a:t> all the </a:t>
            </a:r>
            <a:r>
              <a:rPr lang="en-US" altLang="zh-TW" baseline="0" dirty="0" err="1"/>
              <a:t>problmes</a:t>
            </a:r>
            <a:r>
              <a:rPr lang="en-US" altLang="zh-TW" baseline="0" dirty="0"/>
              <a:t>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111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7" name="Shape 2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0" name="Shape 2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6" name="Shape 2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p=2, then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regularizer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also called “weight decay”.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34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3" name="Shape 2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0" name="Shape 2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8" name="Shape 2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6" name="Shape 2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5" name="Shape 2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3" name="Shape 2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1" name="Shape 2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5" name="Shape 2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2" name="Shape 2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4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7EC13-42E6-4004-80D9-098EE3065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5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Stochastic</a:t>
            </a:r>
          </a:p>
          <a:p>
            <a:endParaRPr lang="en-US" altLang="zh-TW" dirty="0"/>
          </a:p>
          <a:p>
            <a:r>
              <a:rPr lang="en-US" altLang="zh-TW" dirty="0"/>
              <a:t>Data</a:t>
            </a:r>
            <a:r>
              <a:rPr lang="en-US" altLang="zh-TW" baseline="0" dirty="0"/>
              <a:t> normalization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Mine ,,,,,,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1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is so comply use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minecraft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Easy</a:t>
            </a:r>
            <a:r>
              <a:rPr lang="en-US" altLang="zh-TW" baseline="0" dirty="0"/>
              <a:t> for more than two variables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11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1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4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1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3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80210" y="1946671"/>
            <a:ext cx="8783438" cy="40183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ctr" anchorCtr="0"/>
          <a:lstStyle>
            <a:lvl1pPr marL="453390" marR="0" lvl="0" indent="-42672" algn="l" rtl="0">
              <a:lnSpc>
                <a:spcPct val="100000"/>
              </a:lnSpc>
              <a:spcBef>
                <a:spcPts val="1344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13410" marR="0" lvl="1" indent="-16002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837438" marR="0" lvl="2" indent="-10668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066800" marR="0" lvl="3" indent="-16002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322832" marR="0" lvl="4" indent="-2667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306830" marR="0" lvl="5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493520" marR="0" lvl="6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690878" marR="0" lvl="7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77568" marR="0" lvl="8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4482331" y="6509742"/>
            <a:ext cx="172800" cy="2491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00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‹#›</a:t>
            </a:fld>
            <a:endParaRPr lang="en-US" sz="1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8914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1812726" y="1151930"/>
            <a:ext cx="5518463" cy="23215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4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sz="34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1812726" y="3536156"/>
            <a:ext cx="5518463" cy="794850"/>
          </a:xfrm>
          <a:prstGeom prst="rect">
            <a:avLst/>
          </a:prstGeom>
          <a:noFill/>
          <a:ln>
            <a:noFill/>
          </a:ln>
        </p:spPr>
        <p:txBody>
          <a:bodyPr wrap="square" lIns="38388" tIns="38388" rIns="38388" bIns="38388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306830" marR="0" lvl="5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493520" marR="0" lvl="6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690878" marR="0" lvl="7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77568" marR="0" lvl="8" indent="-170688" algn="l" rtl="0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4482331" y="6509742"/>
            <a:ext cx="172800" cy="2491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00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‹#›</a:t>
            </a:fld>
            <a:endParaRPr lang="en-US" sz="1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496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7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6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60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8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2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09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15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08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AFAFB-F736-498A-8DCC-DE6C6DAD8B8D}" type="datetimeFigureOut">
              <a:rPr lang="zh-CN" altLang="en-US" smtClean="0"/>
              <a:t>2018/10/16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C54E-E2F1-44A4-821F-A3F05671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1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5.png"/><Relationship Id="rId7" Type="http://schemas.openxmlformats.org/officeDocument/2006/relationships/image" Target="../media/image4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27.bin"/><Relationship Id="rId18" Type="http://schemas.openxmlformats.org/officeDocument/2006/relationships/oleObject" Target="../embeddings/oleObject30.bin"/><Relationship Id="rId26" Type="http://schemas.openxmlformats.org/officeDocument/2006/relationships/image" Target="../media/image56.wmf"/><Relationship Id="rId3" Type="http://schemas.openxmlformats.org/officeDocument/2006/relationships/oleObject" Target="../embeddings/oleObject22.bin"/><Relationship Id="rId21" Type="http://schemas.openxmlformats.org/officeDocument/2006/relationships/image" Target="../media/image54.wmf"/><Relationship Id="rId34" Type="http://schemas.openxmlformats.org/officeDocument/2006/relationships/image" Target="../media/image61.png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4.bin"/><Relationship Id="rId3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20" Type="http://schemas.openxmlformats.org/officeDocument/2006/relationships/oleObject" Target="../embeddings/oleObject31.bin"/><Relationship Id="rId29" Type="http://schemas.openxmlformats.org/officeDocument/2006/relationships/oleObject" Target="../embeddings/oleObject36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55.wmf"/><Relationship Id="rId32" Type="http://schemas.openxmlformats.org/officeDocument/2006/relationships/oleObject" Target="../embeddings/oleObject38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3.bin"/><Relationship Id="rId28" Type="http://schemas.openxmlformats.org/officeDocument/2006/relationships/image" Target="../media/image57.wmf"/><Relationship Id="rId10" Type="http://schemas.openxmlformats.org/officeDocument/2006/relationships/image" Target="../media/image49.wmf"/><Relationship Id="rId19" Type="http://schemas.openxmlformats.org/officeDocument/2006/relationships/image" Target="../media/image53.wmf"/><Relationship Id="rId31" Type="http://schemas.openxmlformats.org/officeDocument/2006/relationships/oleObject" Target="../embeddings/oleObject37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51.wmf"/><Relationship Id="rId22" Type="http://schemas.openxmlformats.org/officeDocument/2006/relationships/oleObject" Target="../embeddings/oleObject32.bin"/><Relationship Id="rId27" Type="http://schemas.openxmlformats.org/officeDocument/2006/relationships/oleObject" Target="../embeddings/oleObject35.bin"/><Relationship Id="rId30" Type="http://schemas.openxmlformats.org/officeDocument/2006/relationships/image" Target="../media/image5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90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2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6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api_docs/python/tf/train/ProximalAdagradOptimizer" TargetMode="External"/><Relationship Id="rId3" Type="http://schemas.openxmlformats.org/officeDocument/2006/relationships/hyperlink" Target="https://www.tensorflow.org/api_guides/python/train" TargetMode="External"/><Relationship Id="rId7" Type="http://schemas.openxmlformats.org/officeDocument/2006/relationships/hyperlink" Target="https://www.tensorflow.org/api_docs/python/tf/train/ProximalGradientDescentOptimiz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ensorflow.org/api_docs/python/tf/train/FtrlOptimizer" TargetMode="External"/><Relationship Id="rId5" Type="http://schemas.openxmlformats.org/officeDocument/2006/relationships/hyperlink" Target="https://www.tensorflow.org/api_docs/python/tf/train/AdagradDAOptimizer" TargetMode="External"/><Relationship Id="rId4" Type="http://schemas.openxmlformats.org/officeDocument/2006/relationships/hyperlink" Target="https://www.tensorflow.org/api_docs/python/tf/train/AdadeltaOptimizer" TargetMode="External"/><Relationship Id="rId9" Type="http://schemas.openxmlformats.org/officeDocument/2006/relationships/hyperlink" Target="https://www.tensorflow.org/api_docs/python/tf/train/RMSPropOptimiz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138.png"/><Relationship Id="rId9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4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89.png"/><Relationship Id="rId7" Type="http://schemas.openxmlformats.org/officeDocument/2006/relationships/image" Target="../media/image600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900.png"/><Relationship Id="rId5" Type="http://schemas.openxmlformats.org/officeDocument/2006/relationships/image" Target="../media/image320.png"/><Relationship Id="rId10" Type="http://schemas.openxmlformats.org/officeDocument/2006/relationships/image" Target="../media/image510.png"/><Relationship Id="rId4" Type="http://schemas.openxmlformats.org/officeDocument/2006/relationships/image" Target="../media/image90.png"/><Relationship Id="rId9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59.png"/><Relationship Id="rId9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180.png"/><Relationship Id="rId3" Type="http://schemas.openxmlformats.org/officeDocument/2006/relationships/image" Target="../media/image9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0.png"/><Relationship Id="rId5" Type="http://schemas.openxmlformats.org/officeDocument/2006/relationships/image" Target="../media/image152.png"/><Relationship Id="rId10" Type="http://schemas.openxmlformats.org/officeDocument/2006/relationships/image" Target="../media/image201.png"/><Relationship Id="rId4" Type="http://schemas.openxmlformats.org/officeDocument/2006/relationships/image" Target="../media/image89.png"/><Relationship Id="rId9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59.png"/><Relationship Id="rId9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3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7.png"/><Relationship Id="rId5" Type="http://schemas.openxmlformats.org/officeDocument/2006/relationships/image" Target="../media/image150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9.png"/><Relationship Id="rId12" Type="http://schemas.openxmlformats.org/officeDocument/2006/relationships/image" Target="../media/image178.png"/><Relationship Id="rId2" Type="http://schemas.openxmlformats.org/officeDocument/2006/relationships/image" Target="../media/image163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7.png"/><Relationship Id="rId5" Type="http://schemas.openxmlformats.org/officeDocument/2006/relationships/image" Target="../media/image166.png"/><Relationship Id="rId15" Type="http://schemas.openxmlformats.org/officeDocument/2006/relationships/image" Target="../media/image182.png"/><Relationship Id="rId10" Type="http://schemas.openxmlformats.org/officeDocument/2006/relationships/image" Target="../media/image176.png"/><Relationship Id="rId4" Type="http://schemas.openxmlformats.org/officeDocument/2006/relationships/image" Target="../media/image165.png"/><Relationship Id="rId9" Type="http://schemas.openxmlformats.org/officeDocument/2006/relationships/image" Target="../media/image174.png"/><Relationship Id="rId14" Type="http://schemas.openxmlformats.org/officeDocument/2006/relationships/image" Target="../media/image1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4.png"/><Relationship Id="rId7" Type="http://schemas.openxmlformats.org/officeDocument/2006/relationships/image" Target="../media/image164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image" Target="../media/image188.png"/><Relationship Id="rId4" Type="http://schemas.openxmlformats.org/officeDocument/2006/relationships/image" Target="../media/image185.png"/><Relationship Id="rId9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zql898626913/article/details/80958206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5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4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8292" TargetMode="External"/><Relationship Id="rId2" Type="http://schemas.openxmlformats.org/officeDocument/2006/relationships/hyperlink" Target="https://openreview.net/forum?id=ryQu7f-R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2.07628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0.png"/><Relationship Id="rId4" Type="http://schemas.openxmlformats.org/officeDocument/2006/relationships/image" Target="../media/image1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oleObject" Target="../embeddings/oleObject48.bin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42.wmf"/><Relationship Id="rId4" Type="http://schemas.openxmlformats.org/officeDocument/2006/relationships/image" Target="../media/image191.png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144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9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06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210.wmf"/><Relationship Id="rId3" Type="http://schemas.openxmlformats.org/officeDocument/2006/relationships/image" Target="../media/image191.png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2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209.wmf"/><Relationship Id="rId5" Type="http://schemas.openxmlformats.org/officeDocument/2006/relationships/image" Target="../media/image140.wmf"/><Relationship Id="rId15" Type="http://schemas.openxmlformats.org/officeDocument/2006/relationships/image" Target="../media/image21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208.wmf"/><Relationship Id="rId14" Type="http://schemas.openxmlformats.org/officeDocument/2006/relationships/oleObject" Target="../embeddings/oleObject59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208.wmf"/><Relationship Id="rId3" Type="http://schemas.openxmlformats.org/officeDocument/2006/relationships/image" Target="../media/image191.png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2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7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214.wmf"/><Relationship Id="rId5" Type="http://schemas.openxmlformats.org/officeDocument/2006/relationships/image" Target="../media/image140.wmf"/><Relationship Id="rId15" Type="http://schemas.openxmlformats.org/officeDocument/2006/relationships/image" Target="../media/image215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213.wmf"/><Relationship Id="rId14" Type="http://schemas.openxmlformats.org/officeDocument/2006/relationships/oleObject" Target="../embeddings/oleObject66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221.wmf"/><Relationship Id="rId18" Type="http://schemas.openxmlformats.org/officeDocument/2006/relationships/oleObject" Target="../embeddings/oleObject75.bin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225.wmf"/><Relationship Id="rId7" Type="http://schemas.openxmlformats.org/officeDocument/2006/relationships/image" Target="../media/image218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2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220.wmf"/><Relationship Id="rId24" Type="http://schemas.openxmlformats.org/officeDocument/2006/relationships/oleObject" Target="../embeddings/oleObject78.bin"/><Relationship Id="rId5" Type="http://schemas.openxmlformats.org/officeDocument/2006/relationships/image" Target="../media/image217.wmf"/><Relationship Id="rId15" Type="http://schemas.openxmlformats.org/officeDocument/2006/relationships/image" Target="../media/image222.wmf"/><Relationship Id="rId23" Type="http://schemas.openxmlformats.org/officeDocument/2006/relationships/image" Target="../media/image226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224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219.w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13" Type="http://schemas.openxmlformats.org/officeDocument/2006/relationships/oleObject" Target="../embeddings/oleObject83.bin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2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213.wmf"/><Relationship Id="rId4" Type="http://schemas.openxmlformats.org/officeDocument/2006/relationships/image" Target="../media/image760.png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216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28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Relationship Id="rId9" Type="http://schemas.openxmlformats.org/officeDocument/2006/relationships/image" Target="../media/image84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summaries_and_tensorboard" TargetMode="Externa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Regularization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1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step 3, we have to solve the following optimization problem: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43805" y="2670048"/>
                <a:ext cx="2431628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05" y="2670048"/>
                <a:ext cx="2431628" cy="480773"/>
              </a:xfrm>
              <a:prstGeom prst="rect">
                <a:avLst/>
              </a:prstGeom>
              <a:blipFill>
                <a:blip r:embed="rId2"/>
                <a:stretch>
                  <a:fillRect l="-2757" b="-15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3733867" y="2606070"/>
            <a:ext cx="262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L: loss function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839969" y="2606069"/>
                <a:ext cx="2626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: parameters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69" y="2606069"/>
                <a:ext cx="2626612" cy="461665"/>
              </a:xfrm>
              <a:prstGeom prst="rect">
                <a:avLst/>
              </a:prstGeom>
              <a:blipFill>
                <a:blip r:embed="rId3"/>
                <a:stretch>
                  <a:fillRect l="-46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751905" y="3482499"/>
            <a:ext cx="5235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Suppose that </a:t>
            </a:r>
            <a:r>
              <a:rPr lang="el-GR" altLang="zh-TW" sz="2400" dirty="0"/>
              <a:t>θ</a:t>
            </a:r>
            <a:r>
              <a:rPr lang="en-US" altLang="zh-TW" sz="2400" dirty="0"/>
              <a:t> has two variables {</a:t>
            </a:r>
            <a:r>
              <a:rPr lang="el-GR" altLang="zh-TW" sz="2400" dirty="0"/>
              <a:t>θ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</a:t>
            </a:r>
            <a:r>
              <a:rPr lang="el-GR" altLang="zh-TW" sz="2400" dirty="0"/>
              <a:t> θ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}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1353" y="3893247"/>
                <a:ext cx="4578235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Randomly start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&lt;0&gt;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&lt;0&gt;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3" y="3893247"/>
                <a:ext cx="4578235" cy="9142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5335972" y="4053661"/>
            <a:ext cx="3296095" cy="837468"/>
            <a:chOff x="5289885" y="3905521"/>
            <a:chExt cx="3296095" cy="837468"/>
          </a:xfrm>
        </p:grpSpPr>
        <p:sp>
          <p:nvSpPr>
            <p:cNvPr id="21" name="矩形 20"/>
            <p:cNvSpPr/>
            <p:nvPr/>
          </p:nvSpPr>
          <p:spPr>
            <a:xfrm>
              <a:off x="5378163" y="3905521"/>
              <a:ext cx="3137188" cy="8374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289885" y="3910837"/>
                  <a:ext cx="3296095" cy="8220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zh-TW" sz="240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zh-TW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5" y="3910837"/>
                  <a:ext cx="3296095" cy="8220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80528" y="4809583"/>
                <a:ext cx="5345438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&lt;0&gt;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&lt;0&gt;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  <m:t>&lt;0&gt;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  <m:t>&lt;0&gt;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4809583"/>
                <a:ext cx="5345438" cy="10502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364088" y="5055567"/>
                <a:ext cx="390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&lt;1&gt;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&lt;0&gt;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055567"/>
                <a:ext cx="3909019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3"/>
          <p:cNvSpPr/>
          <p:nvPr/>
        </p:nvSpPr>
        <p:spPr>
          <a:xfrm>
            <a:off x="5004048" y="5055567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-180528" y="5805264"/>
                <a:ext cx="5301323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2&gt;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&lt;1&gt;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  <m:t>&lt;1&gt;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  <m:t>&lt;1&gt;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5805264"/>
                <a:ext cx="5301323" cy="91422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292080" y="6063679"/>
                <a:ext cx="39090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&lt;1&gt;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&lt;1&gt;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6063679"/>
                <a:ext cx="3909019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3"/>
          <p:cNvSpPr/>
          <p:nvPr/>
        </p:nvSpPr>
        <p:spPr>
          <a:xfrm>
            <a:off x="4932040" y="6063679"/>
            <a:ext cx="50111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-557213" y="3314702"/>
            <a:ext cx="1037272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 animBg="1"/>
      <p:bldP spid="16" grpId="0"/>
      <p:bldP spid="17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Gradient Descent 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273365" y="2599261"/>
            <a:ext cx="1709005" cy="62324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971048" y="3219525"/>
            <a:ext cx="908500" cy="68339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3811773" y="3874324"/>
            <a:ext cx="49277" cy="10960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720065" y="4862278"/>
            <a:ext cx="1140985" cy="142435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713402" y="4699997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22385" y="4201838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325259" y="2217027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148064" y="2246884"/>
                <a:ext cx="3055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Start at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246884"/>
                <a:ext cx="305532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98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76056" y="2885190"/>
                <a:ext cx="4393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885190"/>
                <a:ext cx="439395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22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076056" y="3561575"/>
                <a:ext cx="46614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0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000" dirty="0"/>
                  <a:t> -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0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561575"/>
                <a:ext cx="466147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0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115332" y="4190993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32" y="4190993"/>
                <a:ext cx="399317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29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074586" y="4866814"/>
                <a:ext cx="4321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000" dirty="0"/>
                  <a:t> –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6" y="4866814"/>
                <a:ext cx="4321950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1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 flipV="1">
            <a:off x="2503570" y="2857005"/>
            <a:ext cx="500337" cy="34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861050" y="3327605"/>
            <a:ext cx="18498" cy="536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38245" y="4092124"/>
            <a:ext cx="560875" cy="7701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1403598" y="445850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412581" y="3992093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 rot="5400000">
            <a:off x="6646404" y="5588999"/>
            <a:ext cx="77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940710" y="2674189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10" y="2674189"/>
                <a:ext cx="689088" cy="460575"/>
              </a:xfrm>
              <a:prstGeom prst="rect">
                <a:avLst/>
              </a:prstGeom>
              <a:blipFill rotWithShape="1">
                <a:blip r:embed="rId8"/>
                <a:stretch>
                  <a:fillRect l="-1770" r="-18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414551" y="3257226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551" y="3257226"/>
                <a:ext cx="689088" cy="459806"/>
              </a:xfrm>
              <a:prstGeom prst="rect">
                <a:avLst/>
              </a:prstGeom>
              <a:blipFill rotWithShape="1">
                <a:blip r:embed="rId9"/>
                <a:stretch>
                  <a:fillRect l="-1770" r="-18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3113365" y="3850415"/>
                <a:ext cx="689088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65" y="3850415"/>
                <a:ext cx="689088" cy="470000"/>
              </a:xfrm>
              <a:prstGeom prst="rect">
                <a:avLst/>
              </a:prstGeom>
              <a:blipFill rotWithShape="1">
                <a:blip r:embed="rId10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90615" y="469661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15" y="4696617"/>
                <a:ext cx="689088" cy="460575"/>
              </a:xfrm>
              <a:prstGeom prst="rect">
                <a:avLst/>
              </a:prstGeom>
              <a:blipFill rotWithShape="1">
                <a:blip r:embed="rId11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53647" y="2020899"/>
                <a:ext cx="1110652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47" y="2020899"/>
                <a:ext cx="1110652" cy="460575"/>
              </a:xfrm>
              <a:prstGeom prst="rect">
                <a:avLst/>
              </a:prstGeom>
              <a:blipFill rotWithShape="1">
                <a:blip r:embed="rId12"/>
                <a:stretch>
                  <a:fillRect l="-1648" r="-19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712696" y="2560268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696" y="2560268"/>
                <a:ext cx="689088" cy="459806"/>
              </a:xfrm>
              <a:prstGeom prst="rect">
                <a:avLst/>
              </a:prstGeom>
              <a:blipFill rotWithShape="1">
                <a:blip r:embed="rId13"/>
                <a:stretch>
                  <a:fillRect l="-2655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854711" y="3344063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711" y="3344063"/>
                <a:ext cx="689088" cy="460575"/>
              </a:xfrm>
              <a:prstGeom prst="rect">
                <a:avLst/>
              </a:prstGeom>
              <a:blipFill rotWithShape="1">
                <a:blip r:embed="rId14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3854711" y="4480593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711" y="4480593"/>
                <a:ext cx="689088" cy="460575"/>
              </a:xfrm>
              <a:prstGeom prst="rect">
                <a:avLst/>
              </a:prstGeom>
              <a:blipFill rotWithShape="1">
                <a:blip r:embed="rId15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51"/>
          <p:cNvSpPr/>
          <p:nvPr/>
        </p:nvSpPr>
        <p:spPr>
          <a:xfrm>
            <a:off x="1164580" y="2505737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/>
          <p:nvPr/>
        </p:nvCxnSpPr>
        <p:spPr>
          <a:xfrm>
            <a:off x="325259" y="5898096"/>
            <a:ext cx="43811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532292" y="1690689"/>
            <a:ext cx="0" cy="4481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4235134" y="5946087"/>
                <a:ext cx="68908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134" y="5946087"/>
                <a:ext cx="689088" cy="453137"/>
              </a:xfrm>
              <a:prstGeom prst="rect">
                <a:avLst/>
              </a:prstGeom>
              <a:blipFill rotWithShape="1">
                <a:blip r:embed="rId1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-108520" y="1600204"/>
                <a:ext cx="68908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1600204"/>
                <a:ext cx="689088" cy="453137"/>
              </a:xfrm>
              <a:prstGeom prst="rect">
                <a:avLst/>
              </a:prstGeom>
              <a:blipFill rotWithShape="1"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2536717" y="1720838"/>
            <a:ext cx="50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Gradient: Loss </a:t>
            </a:r>
            <a:r>
              <a:rPr lang="zh-TW" altLang="en-US" sz="2400" dirty="0"/>
              <a:t>的</a:t>
            </a:r>
            <a:r>
              <a:rPr lang="zh-TW" altLang="en-US" sz="2400" dirty="0" smtClean="0"/>
              <a:t>等</a:t>
            </a:r>
            <a:r>
              <a:rPr lang="zh-CN" altLang="en-US" sz="2400" dirty="0"/>
              <a:t>高线</a:t>
            </a:r>
            <a:r>
              <a:rPr lang="zh-TW" altLang="en-US" sz="2400" dirty="0" smtClean="0"/>
              <a:t>的法</a:t>
            </a:r>
            <a:r>
              <a:rPr lang="zh-CN" altLang="en-US" sz="2400" dirty="0" smtClean="0"/>
              <a:t>线</a:t>
            </a:r>
            <a:r>
              <a:rPr lang="zh-TW" altLang="en-US" sz="2400" dirty="0" smtClean="0"/>
              <a:t>方向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470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20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/>
        </p:nvSpPr>
        <p:spPr>
          <a:xfrm>
            <a:off x="529875" y="2852936"/>
            <a:ext cx="8084138" cy="3456384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8388" tIns="38388" rIns="38388" bIns="38388" anchor="ctr" anchorCtr="0">
            <a:noAutofit/>
          </a:bodyPr>
          <a:lstStyle/>
          <a:p>
            <a:r>
              <a:rPr lang="en-US" altLang="zh-CN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#minimize</a:t>
            </a:r>
            <a:endParaRPr lang="en-US" sz="16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7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</a:t>
            </a:r>
            <a:r>
              <a:rPr lang="en-US" sz="1700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tf.train.GradientDescentOptimizer</a:t>
            </a:r>
            <a:r>
              <a:rPr lang="en-US" sz="17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700" dirty="0" err="1" smtClean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17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700" dirty="0" smtClean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17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endParaRPr lang="en-US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zh-CN" sz="1600" i="1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the graph in a session.</a:t>
            </a:r>
          </a:p>
          <a:p>
            <a:pPr>
              <a:lnSpc>
                <a:spcPct val="115000"/>
              </a:lnSpc>
            </a:pPr>
            <a:r>
              <a:rPr lang="en-US" altLang="zh-CN" sz="16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altLang="zh-CN" sz="16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zh-CN" sz="1600" i="1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Initializes global variables in the graph.</a:t>
            </a:r>
          </a:p>
          <a:p>
            <a:pPr>
              <a:lnSpc>
                <a:spcPct val="115000"/>
              </a:lnSpc>
            </a:pPr>
            <a:r>
              <a:rPr lang="en-US" altLang="zh-CN" sz="16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sz="16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tf.global_variables_initializer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>
              <a:lnSpc>
                <a:spcPct val="115000"/>
              </a:lnSpc>
            </a:pPr>
            <a:endParaRPr lang="en-US" altLang="zh-CN" sz="1600" dirty="0" smtClean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zh-CN" sz="1600" i="1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Fit the line</a:t>
            </a:r>
          </a:p>
          <a:p>
            <a:pPr>
              <a:lnSpc>
                <a:spcPct val="115000"/>
              </a:lnSpc>
            </a:pPr>
            <a:r>
              <a:rPr lang="en-US" altLang="zh-CN" sz="16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altLang="zh-CN" sz="16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altLang="zh-CN" sz="1600" dirty="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>
              <a:lnSpc>
                <a:spcPct val="115000"/>
              </a:lnSpc>
            </a:pP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altLang="zh-CN" sz="16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</a:t>
            </a:r>
            <a:r>
              <a:rPr lang="en-US" altLang="zh-C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(train)</a:t>
            </a:r>
            <a:endParaRPr lang="en-US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2" name="Shape 1182"/>
          <p:cNvSpPr txBox="1">
            <a:spLocks noGrp="1"/>
          </p:cNvSpPr>
          <p:nvPr>
            <p:ph type="title"/>
          </p:nvPr>
        </p:nvSpPr>
        <p:spPr>
          <a:xfrm>
            <a:off x="420441" y="202482"/>
            <a:ext cx="7204500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algn="l">
              <a:buSzPct val="25000"/>
            </a:pPr>
            <a:r>
              <a:rPr lang="en-US" altLang="zh-TW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Descent </a:t>
            </a:r>
            <a:r>
              <a:rPr lang="en-US" altLang="zh-TW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4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4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31640" y="1844824"/>
                <a:ext cx="394864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/>
                            </a:rPr>
                            <m:t>i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844824"/>
                <a:ext cx="3948645" cy="5091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75856" y="5756376"/>
            <a:ext cx="16561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2001 iterations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058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0" grpId="0" animBg="1"/>
      <p:bldP spid="8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Gradient Descent Tips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Tip 1: Feature Scaling/Normalization</a:t>
            </a:r>
          </a:p>
          <a:p>
            <a:endParaRPr lang="en-US" altLang="zh-CN" dirty="0" smtClean="0"/>
          </a:p>
          <a:p>
            <a:r>
              <a:rPr lang="en-US" altLang="zh-TW" dirty="0" smtClean="0"/>
              <a:t>Tip 2: Variants of Gradient Descent</a:t>
            </a:r>
          </a:p>
          <a:p>
            <a:pPr lvl="1"/>
            <a:r>
              <a:rPr lang="en-US" altLang="zh-TW" dirty="0" smtClean="0"/>
              <a:t>Stochastic Gradient Descent, Mini-batch Gradient Descent </a:t>
            </a:r>
          </a:p>
          <a:p>
            <a:endParaRPr lang="en-US" altLang="zh-TW" dirty="0"/>
          </a:p>
          <a:p>
            <a:r>
              <a:rPr lang="en-US" altLang="zh-CN" dirty="0" smtClean="0"/>
              <a:t>Tip 3: </a:t>
            </a:r>
            <a:r>
              <a:rPr lang="en-US" altLang="zh-TW" dirty="0" smtClean="0"/>
              <a:t>Tuning your learning rates</a:t>
            </a:r>
            <a:endParaRPr lang="zh-TW" altLang="en-US" dirty="0" smtClean="0"/>
          </a:p>
          <a:p>
            <a:endParaRPr lang="en-US" altLang="zh-TW" dirty="0"/>
          </a:p>
          <a:p>
            <a:r>
              <a:rPr lang="en-US" altLang="zh-TW" dirty="0" smtClean="0"/>
              <a:t>Others: Vanishing/exploding gradients (later in DNN)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217481" y="1081017"/>
            <a:ext cx="391709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Make the training faster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97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Tip </a:t>
            </a:r>
            <a:r>
              <a:rPr lang="en-US" altLang="zh-TW" sz="4400" dirty="0" smtClean="0"/>
              <a:t>1: </a:t>
            </a:r>
            <a:r>
              <a:rPr lang="en-US" altLang="zh-TW" sz="4400" dirty="0"/>
              <a:t>Feature Scaling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90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Feature Scaling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77233" y="5827267"/>
            <a:ext cx="732948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Make different features have the same scaling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44" y="452081"/>
            <a:ext cx="3357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figure: </a:t>
            </a:r>
            <a:r>
              <a:rPr lang="zh-TW" altLang="en-US" dirty="0"/>
              <a:t>http://cs231n.github.io/neural-networks-2/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0" y="2190510"/>
            <a:ext cx="3262313" cy="325066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12" y="2190510"/>
            <a:ext cx="3344206" cy="3250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40261" y="1690689"/>
                <a:ext cx="2863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61" y="1690689"/>
                <a:ext cx="2863476" cy="369332"/>
              </a:xfrm>
              <a:prstGeom prst="rect">
                <a:avLst/>
              </a:prstGeom>
              <a:blipFill>
                <a:blip r:embed="rId4"/>
                <a:stretch>
                  <a:fillRect l="-2128" r="-63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53122" y="5275822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22" y="5275822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65091" y="52606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091" y="5260601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29507" y="356220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07" y="356220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801899" y="356220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899" y="3562209"/>
                <a:ext cx="372025" cy="369332"/>
              </a:xfrm>
              <a:prstGeom prst="rect">
                <a:avLst/>
              </a:prstGeom>
              <a:blipFill>
                <a:blip r:embed="rId8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號: 向右 15"/>
          <p:cNvSpPr/>
          <p:nvPr/>
        </p:nvSpPr>
        <p:spPr>
          <a:xfrm>
            <a:off x="4255325" y="3523250"/>
            <a:ext cx="453567" cy="585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5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Feature Scaling</a:t>
            </a:r>
            <a:endParaRPr lang="zh-TW" alt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835283" y="1576293"/>
            <a:ext cx="2834233" cy="2136741"/>
            <a:chOff x="2953164" y="4040259"/>
            <a:chExt cx="2834233" cy="2136741"/>
          </a:xfrm>
        </p:grpSpPr>
        <p:sp>
          <p:nvSpPr>
            <p:cNvPr id="33" name="矩形 32"/>
            <p:cNvSpPr/>
            <p:nvPr/>
          </p:nvSpPr>
          <p:spPr>
            <a:xfrm>
              <a:off x="2961737" y="4391890"/>
              <a:ext cx="538582" cy="46772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953164" y="5685336"/>
              <a:ext cx="538582" cy="46772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593227" y="5691018"/>
              <a:ext cx="538582" cy="4677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>
              <a:endCxn id="20" idx="1"/>
            </p:cNvCxnSpPr>
            <p:nvPr/>
          </p:nvCxnSpPr>
          <p:spPr>
            <a:xfrm flipV="1">
              <a:off x="3473662" y="4655201"/>
              <a:ext cx="1142392" cy="12526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964735"/>
                </p:ext>
              </p:extLst>
            </p:nvPr>
          </p:nvGraphicFramePr>
          <p:xfrm>
            <a:off x="5400047" y="4407766"/>
            <a:ext cx="387350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78" name="方程式" r:id="rId3" imgW="139680" imgH="164880" progId="Equation.3">
                    <p:embed/>
                  </p:oleObj>
                </mc:Choice>
                <mc:Fallback>
                  <p:oleObj name="方程式" r:id="rId3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0047" y="4407766"/>
                          <a:ext cx="387350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7595433"/>
                </p:ext>
              </p:extLst>
            </p:nvPr>
          </p:nvGraphicFramePr>
          <p:xfrm>
            <a:off x="3678951" y="4040259"/>
            <a:ext cx="493713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79" name="方程式" r:id="rId5" imgW="177480" imgH="215640" progId="Equation.3">
                    <p:embed/>
                  </p:oleObj>
                </mc:Choice>
                <mc:Fallback>
                  <p:oleObj name="方程式" r:id="rId5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951" y="4040259"/>
                          <a:ext cx="493713" cy="5953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8398858"/>
                </p:ext>
              </p:extLst>
            </p:nvPr>
          </p:nvGraphicFramePr>
          <p:xfrm>
            <a:off x="3693434" y="4688760"/>
            <a:ext cx="52705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0" name="方程式" r:id="rId7" imgW="190440" imgH="215640" progId="Equation.3">
                    <p:embed/>
                  </p:oleObj>
                </mc:Choice>
                <mc:Fallback>
                  <p:oleObj name="方程式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3434" y="4688760"/>
                          <a:ext cx="527050" cy="5953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線單箭頭接點 11"/>
            <p:cNvCxnSpPr/>
            <p:nvPr/>
          </p:nvCxnSpPr>
          <p:spPr>
            <a:xfrm flipV="1">
              <a:off x="4957568" y="4624600"/>
              <a:ext cx="4823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33" idx="3"/>
              <a:endCxn id="20" idx="1"/>
            </p:cNvCxnSpPr>
            <p:nvPr/>
          </p:nvCxnSpPr>
          <p:spPr>
            <a:xfrm>
              <a:off x="3500319" y="4625753"/>
              <a:ext cx="1115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7991593"/>
                </p:ext>
              </p:extLst>
            </p:nvPr>
          </p:nvGraphicFramePr>
          <p:xfrm>
            <a:off x="3012231" y="4259000"/>
            <a:ext cx="495300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1" name="方程式" r:id="rId9" imgW="177480" imgH="228600" progId="Equation.3">
                    <p:embed/>
                  </p:oleObj>
                </mc:Choice>
                <mc:Fallback>
                  <p:oleObj name="方程式" r:id="rId9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2231" y="4259000"/>
                          <a:ext cx="495300" cy="6302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9451104"/>
                </p:ext>
              </p:extLst>
            </p:nvPr>
          </p:nvGraphicFramePr>
          <p:xfrm>
            <a:off x="2976775" y="5546763"/>
            <a:ext cx="496887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2" name="方程式" r:id="rId11" imgW="177480" imgH="228600" progId="Equation.3">
                    <p:embed/>
                  </p:oleObj>
                </mc:Choice>
                <mc:Fallback>
                  <p:oleObj name="方程式" r:id="rId11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775" y="5546763"/>
                          <a:ext cx="496887" cy="6302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" name="群組 18"/>
            <p:cNvGrpSpPr/>
            <p:nvPr/>
          </p:nvGrpSpPr>
          <p:grpSpPr>
            <a:xfrm>
              <a:off x="4616054" y="4395041"/>
              <a:ext cx="520319" cy="520319"/>
              <a:chOff x="3342651" y="3507082"/>
              <a:chExt cx="520319" cy="52031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342651" y="3507082"/>
                <a:ext cx="520319" cy="5203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1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5901625"/>
                  </p:ext>
                </p:extLst>
              </p:nvPr>
            </p:nvGraphicFramePr>
            <p:xfrm>
              <a:off x="3435128" y="3545009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583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5128" y="3545009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609203"/>
                </p:ext>
              </p:extLst>
            </p:nvPr>
          </p:nvGraphicFramePr>
          <p:xfrm>
            <a:off x="4708531" y="5663406"/>
            <a:ext cx="3540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4" name="方程式" r:id="rId15" imgW="126720" imgH="177480" progId="Equation.3">
                    <p:embed/>
                  </p:oleObj>
                </mc:Choice>
                <mc:Fallback>
                  <p:oleObj name="方程式" r:id="rId15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8531" y="5663406"/>
                          <a:ext cx="354012" cy="4889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線單箭頭接點 22"/>
            <p:cNvCxnSpPr/>
            <p:nvPr/>
          </p:nvCxnSpPr>
          <p:spPr>
            <a:xfrm flipV="1">
              <a:off x="4867261" y="4925804"/>
              <a:ext cx="0" cy="754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字方塊 36"/>
          <p:cNvSpPr txBox="1"/>
          <p:nvPr/>
        </p:nvSpPr>
        <p:spPr>
          <a:xfrm>
            <a:off x="662048" y="1906518"/>
            <a:ext cx="133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1, 2 ……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5509" y="3199440"/>
            <a:ext cx="185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100, 200 ……</a:t>
            </a:r>
            <a:endParaRPr lang="zh-TW" altLang="en-US" sz="2400" dirty="0"/>
          </a:p>
        </p:txBody>
      </p:sp>
      <p:cxnSp>
        <p:nvCxnSpPr>
          <p:cNvPr id="40" name="直線單箭頭接點 39"/>
          <p:cNvCxnSpPr/>
          <p:nvPr/>
        </p:nvCxnSpPr>
        <p:spPr>
          <a:xfrm>
            <a:off x="886402" y="6183313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1469724" y="4072241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682164"/>
              </p:ext>
            </p:extLst>
          </p:nvPr>
        </p:nvGraphicFramePr>
        <p:xfrm>
          <a:off x="4153411" y="613133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5" name="方程式" r:id="rId17" imgW="177480" imgH="215640" progId="Equation.3">
                  <p:embed/>
                </p:oleObj>
              </mc:Choice>
              <mc:Fallback>
                <p:oleObj name="方程式" r:id="rId1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411" y="613133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263315"/>
              </p:ext>
            </p:extLst>
          </p:nvPr>
        </p:nvGraphicFramePr>
        <p:xfrm>
          <a:off x="929682" y="3996931"/>
          <a:ext cx="5270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6" name="方程式" r:id="rId18" imgW="190440" imgH="215640" progId="Equation.3">
                  <p:embed/>
                </p:oleObj>
              </mc:Choice>
              <mc:Fallback>
                <p:oleObj name="方程式" r:id="rId18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82" y="3996931"/>
                        <a:ext cx="527050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字方塊 45"/>
          <p:cNvSpPr txBox="1"/>
          <p:nvPr/>
        </p:nvSpPr>
        <p:spPr>
          <a:xfrm>
            <a:off x="1843856" y="4043665"/>
            <a:ext cx="194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 L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1700351" y="4910054"/>
            <a:ext cx="2207802" cy="70623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1151671" y="4774124"/>
            <a:ext cx="3298704" cy="99532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781022" y="4649169"/>
            <a:ext cx="3942773" cy="122679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群組 77"/>
          <p:cNvGrpSpPr/>
          <p:nvPr/>
        </p:nvGrpSpPr>
        <p:grpSpPr>
          <a:xfrm>
            <a:off x="6030926" y="1547717"/>
            <a:ext cx="2834233" cy="2136741"/>
            <a:chOff x="2953164" y="4040259"/>
            <a:chExt cx="2834233" cy="2136741"/>
          </a:xfrm>
        </p:grpSpPr>
        <p:sp>
          <p:nvSpPr>
            <p:cNvPr id="79" name="矩形 78"/>
            <p:cNvSpPr/>
            <p:nvPr/>
          </p:nvSpPr>
          <p:spPr>
            <a:xfrm>
              <a:off x="2961737" y="4391890"/>
              <a:ext cx="538582" cy="46772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2953164" y="5685336"/>
              <a:ext cx="538582" cy="46772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93227" y="5691018"/>
              <a:ext cx="538582" cy="4677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" name="直線單箭頭接點 81"/>
            <p:cNvCxnSpPr>
              <a:endCxn id="93" idx="1"/>
            </p:cNvCxnSpPr>
            <p:nvPr/>
          </p:nvCxnSpPr>
          <p:spPr>
            <a:xfrm flipV="1">
              <a:off x="3473662" y="4655201"/>
              <a:ext cx="1142392" cy="12526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0848345"/>
                </p:ext>
              </p:extLst>
            </p:nvPr>
          </p:nvGraphicFramePr>
          <p:xfrm>
            <a:off x="5400047" y="4407766"/>
            <a:ext cx="387350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7" name="方程式" r:id="rId20" imgW="139680" imgH="164880" progId="Equation.3">
                    <p:embed/>
                  </p:oleObj>
                </mc:Choice>
                <mc:Fallback>
                  <p:oleObj name="方程式" r:id="rId20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0047" y="4407766"/>
                          <a:ext cx="387350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6443326"/>
                </p:ext>
              </p:extLst>
            </p:nvPr>
          </p:nvGraphicFramePr>
          <p:xfrm>
            <a:off x="3678951" y="4040259"/>
            <a:ext cx="493713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8" name="方程式" r:id="rId22" imgW="177480" imgH="215640" progId="Equation.3">
                    <p:embed/>
                  </p:oleObj>
                </mc:Choice>
                <mc:Fallback>
                  <p:oleObj name="方程式" r:id="rId22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951" y="4040259"/>
                          <a:ext cx="493713" cy="5953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029016"/>
                </p:ext>
              </p:extLst>
            </p:nvPr>
          </p:nvGraphicFramePr>
          <p:xfrm>
            <a:off x="3693434" y="4688760"/>
            <a:ext cx="527050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9" name="方程式" r:id="rId23" imgW="190440" imgH="215640" progId="Equation.3">
                    <p:embed/>
                  </p:oleObj>
                </mc:Choice>
                <mc:Fallback>
                  <p:oleObj name="方程式" r:id="rId23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3434" y="4688760"/>
                          <a:ext cx="527050" cy="5953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6" name="直線單箭頭接點 85"/>
            <p:cNvCxnSpPr/>
            <p:nvPr/>
          </p:nvCxnSpPr>
          <p:spPr>
            <a:xfrm flipV="1">
              <a:off x="4957568" y="4624600"/>
              <a:ext cx="4823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>
              <a:stCxn id="79" idx="3"/>
              <a:endCxn id="93" idx="1"/>
            </p:cNvCxnSpPr>
            <p:nvPr/>
          </p:nvCxnSpPr>
          <p:spPr>
            <a:xfrm>
              <a:off x="3500319" y="4625753"/>
              <a:ext cx="1115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617127"/>
                </p:ext>
              </p:extLst>
            </p:nvPr>
          </p:nvGraphicFramePr>
          <p:xfrm>
            <a:off x="3012231" y="4259000"/>
            <a:ext cx="495300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0" name="方程式" r:id="rId25" imgW="177480" imgH="228600" progId="Equation.3">
                    <p:embed/>
                  </p:oleObj>
                </mc:Choice>
                <mc:Fallback>
                  <p:oleObj name="方程式" r:id="rId25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2231" y="4259000"/>
                          <a:ext cx="495300" cy="6302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2321741"/>
                </p:ext>
              </p:extLst>
            </p:nvPr>
          </p:nvGraphicFramePr>
          <p:xfrm>
            <a:off x="2976775" y="5546763"/>
            <a:ext cx="496887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1" name="方程式" r:id="rId27" imgW="177480" imgH="228600" progId="Equation.3">
                    <p:embed/>
                  </p:oleObj>
                </mc:Choice>
                <mc:Fallback>
                  <p:oleObj name="方程式" r:id="rId2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775" y="5546763"/>
                          <a:ext cx="496887" cy="6302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0" name="群組 89"/>
            <p:cNvGrpSpPr/>
            <p:nvPr/>
          </p:nvGrpSpPr>
          <p:grpSpPr>
            <a:xfrm>
              <a:off x="4616054" y="4395041"/>
              <a:ext cx="520319" cy="520319"/>
              <a:chOff x="3342651" y="3507082"/>
              <a:chExt cx="520319" cy="520319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3342651" y="3507082"/>
                <a:ext cx="520319" cy="5203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94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2863996"/>
                  </p:ext>
                </p:extLst>
              </p:nvPr>
            </p:nvGraphicFramePr>
            <p:xfrm>
              <a:off x="3435128" y="3545009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592" name="方程式" r:id="rId29" imgW="139680" imgH="139680" progId="Equation.3">
                      <p:embed/>
                    </p:oleObj>
                  </mc:Choice>
                  <mc:Fallback>
                    <p:oleObj name="方程式" r:id="rId29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5128" y="3545009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2270426"/>
                </p:ext>
              </p:extLst>
            </p:nvPr>
          </p:nvGraphicFramePr>
          <p:xfrm>
            <a:off x="4708531" y="5663406"/>
            <a:ext cx="3540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3" name="方程式" r:id="rId31" imgW="126720" imgH="177480" progId="Equation.3">
                    <p:embed/>
                  </p:oleObj>
                </mc:Choice>
                <mc:Fallback>
                  <p:oleObj name="方程式" r:id="rId31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8531" y="5663406"/>
                          <a:ext cx="354012" cy="4889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2" name="直線單箭頭接點 91"/>
            <p:cNvCxnSpPr/>
            <p:nvPr/>
          </p:nvCxnSpPr>
          <p:spPr>
            <a:xfrm flipV="1">
              <a:off x="4867261" y="4925804"/>
              <a:ext cx="0" cy="754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字方塊 94"/>
          <p:cNvSpPr txBox="1"/>
          <p:nvPr/>
        </p:nvSpPr>
        <p:spPr>
          <a:xfrm>
            <a:off x="4857691" y="1877942"/>
            <a:ext cx="133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1, 2 ……</a:t>
            </a:r>
            <a:endParaRPr lang="zh-TW" altLang="en-US" sz="2400" dirty="0"/>
          </a:p>
        </p:txBody>
      </p:sp>
      <p:cxnSp>
        <p:nvCxnSpPr>
          <p:cNvPr id="97" name="直線單箭頭接點 96"/>
          <p:cNvCxnSpPr/>
          <p:nvPr/>
        </p:nvCxnSpPr>
        <p:spPr>
          <a:xfrm>
            <a:off x="5082045" y="6154737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V="1">
            <a:off x="5665367" y="4043665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901660"/>
              </p:ext>
            </p:extLst>
          </p:nvPr>
        </p:nvGraphicFramePr>
        <p:xfrm>
          <a:off x="8349054" y="6102755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4" name="方程式" r:id="rId32" imgW="177480" imgH="215640" progId="Equation.3">
                  <p:embed/>
                </p:oleObj>
              </mc:Choice>
              <mc:Fallback>
                <p:oleObj name="方程式" r:id="rId32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9054" y="6102755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638639"/>
              </p:ext>
            </p:extLst>
          </p:nvPr>
        </p:nvGraphicFramePr>
        <p:xfrm>
          <a:off x="5125325" y="3968355"/>
          <a:ext cx="5270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5" name="方程式" r:id="rId33" imgW="190440" imgH="215640" progId="Equation.3">
                  <p:embed/>
                </p:oleObj>
              </mc:Choice>
              <mc:Fallback>
                <p:oleObj name="方程式" r:id="rId33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5325" y="3968355"/>
                        <a:ext cx="527050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文字方塊 100"/>
          <p:cNvSpPr txBox="1"/>
          <p:nvPr/>
        </p:nvSpPr>
        <p:spPr>
          <a:xfrm>
            <a:off x="6117169" y="4046849"/>
            <a:ext cx="194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 L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4888713" y="3155347"/>
            <a:ext cx="133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1, 2 ……</a:t>
            </a:r>
            <a:endParaRPr lang="zh-TW" altLang="en-US" sz="2400" dirty="0"/>
          </a:p>
        </p:txBody>
      </p:sp>
      <p:sp>
        <p:nvSpPr>
          <p:cNvPr id="106" name="橢圓 105"/>
          <p:cNvSpPr/>
          <p:nvPr/>
        </p:nvSpPr>
        <p:spPr>
          <a:xfrm>
            <a:off x="442913" y="4529884"/>
            <a:ext cx="4639132" cy="14517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6843361" y="5230412"/>
            <a:ext cx="558518" cy="5585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6568603" y="4970601"/>
            <a:ext cx="1108034" cy="104180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6208784" y="4702019"/>
            <a:ext cx="1883365" cy="161985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5882366" y="4500197"/>
            <a:ext cx="2543359" cy="20577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3" name="直線單箭頭接點 112"/>
          <p:cNvCxnSpPr/>
          <p:nvPr/>
        </p:nvCxnSpPr>
        <p:spPr>
          <a:xfrm flipH="1" flipV="1">
            <a:off x="7690218" y="6012150"/>
            <a:ext cx="418053" cy="44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H="1" flipV="1">
            <a:off x="7402677" y="5740405"/>
            <a:ext cx="262309" cy="258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 flipH="1" flipV="1">
            <a:off x="7198449" y="5546692"/>
            <a:ext cx="203430" cy="200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 flipV="1">
            <a:off x="5870361" y="5805578"/>
            <a:ext cx="498810" cy="260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6362492" y="5681849"/>
            <a:ext cx="287068" cy="139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flipV="1">
            <a:off x="6655635" y="5541743"/>
            <a:ext cx="310106" cy="144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H="1" flipV="1">
            <a:off x="3667125" y="5614064"/>
            <a:ext cx="169407" cy="42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H="1" flipV="1">
            <a:off x="3498173" y="5299702"/>
            <a:ext cx="177181" cy="33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/>
          <p:nvPr/>
        </p:nvCxnSpPr>
        <p:spPr>
          <a:xfrm flipH="1" flipV="1">
            <a:off x="3336995" y="5230412"/>
            <a:ext cx="206489" cy="110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H="1">
            <a:off x="3123415" y="5250699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>
            <a:off x="2931333" y="5269506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434173" y="732508"/>
                <a:ext cx="2863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73" y="732508"/>
                <a:ext cx="2863476" cy="369332"/>
              </a:xfrm>
              <a:prstGeom prst="rect">
                <a:avLst/>
              </a:prstGeom>
              <a:blipFill>
                <a:blip r:embed="rId34"/>
                <a:stretch>
                  <a:fillRect l="-2128" r="-63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8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6" grpId="0"/>
      <p:bldP spid="47" grpId="0" animBg="1"/>
      <p:bldP spid="48" grpId="0" animBg="1"/>
      <p:bldP spid="49" grpId="0" animBg="1"/>
      <p:bldP spid="95" grpId="0"/>
      <p:bldP spid="101" grpId="0"/>
      <p:bldP spid="105" grpId="0"/>
      <p:bldP spid="106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Loss L(</a:t>
            </a:r>
            <a:r>
              <a:rPr lang="en-US" altLang="zh-TW" sz="2400" dirty="0" err="1"/>
              <a:t>w,b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01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9" grpId="0" animBg="1"/>
      <p:bldP spid="45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</a:t>
            </a:r>
            <a:r>
              <a:rPr lang="en-US" altLang="zh-TW" dirty="0" smtClean="0"/>
              <a:t>Scaling on all data sets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73193" y="2209368"/>
            <a:ext cx="600796" cy="2380593"/>
            <a:chOff x="1387366" y="2569780"/>
            <a:chExt cx="600796" cy="2380593"/>
          </a:xfrm>
        </p:grpSpPr>
        <p:sp>
          <p:nvSpPr>
            <p:cNvPr id="4" name="矩形 3"/>
            <p:cNvSpPr/>
            <p:nvPr/>
          </p:nvSpPr>
          <p:spPr>
            <a:xfrm>
              <a:off x="1387366" y="2569780"/>
              <a:ext cx="441435" cy="23805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1450428" y="2695904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1450428" y="3137338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1450428" y="3578772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 rot="5400000">
              <a:off x="1370952" y="3984295"/>
              <a:ext cx="71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1469948" y="4540470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623880" y="2209368"/>
            <a:ext cx="600796" cy="2380593"/>
            <a:chOff x="1387366" y="2569780"/>
            <a:chExt cx="600796" cy="2380593"/>
          </a:xfrm>
        </p:grpSpPr>
        <p:sp>
          <p:nvSpPr>
            <p:cNvPr id="12" name="矩形 11"/>
            <p:cNvSpPr/>
            <p:nvPr/>
          </p:nvSpPr>
          <p:spPr>
            <a:xfrm>
              <a:off x="1387366" y="2569780"/>
              <a:ext cx="441435" cy="23805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450428" y="2695904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450428" y="3137338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1450428" y="3578772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 rot="5400000">
              <a:off x="1370952" y="3984295"/>
              <a:ext cx="71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1469948" y="4540470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568857" y="2209368"/>
            <a:ext cx="600796" cy="2380593"/>
            <a:chOff x="1387366" y="2569780"/>
            <a:chExt cx="600796" cy="2380593"/>
          </a:xfrm>
        </p:grpSpPr>
        <p:sp>
          <p:nvSpPr>
            <p:cNvPr id="19" name="矩形 18"/>
            <p:cNvSpPr/>
            <p:nvPr/>
          </p:nvSpPr>
          <p:spPr>
            <a:xfrm>
              <a:off x="1387366" y="2569780"/>
              <a:ext cx="441435" cy="23805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1450428" y="2695904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450428" y="3137338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1450428" y="3578772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 rot="5400000">
              <a:off x="1370952" y="3984295"/>
              <a:ext cx="71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469948" y="4540470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657303" y="2209368"/>
            <a:ext cx="600796" cy="2380593"/>
            <a:chOff x="1387366" y="2569780"/>
            <a:chExt cx="600796" cy="2380593"/>
          </a:xfrm>
        </p:grpSpPr>
        <p:sp>
          <p:nvSpPr>
            <p:cNvPr id="26" name="矩形 25"/>
            <p:cNvSpPr/>
            <p:nvPr/>
          </p:nvSpPr>
          <p:spPr>
            <a:xfrm>
              <a:off x="1387366" y="2569780"/>
              <a:ext cx="441435" cy="23805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450428" y="2695904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1450428" y="3137338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1450428" y="3578772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 rot="5400000">
              <a:off x="1370952" y="3984295"/>
              <a:ext cx="71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1469948" y="4540470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4113080" y="2209368"/>
            <a:ext cx="600796" cy="2380593"/>
            <a:chOff x="1387366" y="2569780"/>
            <a:chExt cx="600796" cy="2380593"/>
          </a:xfrm>
        </p:grpSpPr>
        <p:sp>
          <p:nvSpPr>
            <p:cNvPr id="33" name="矩形 32"/>
            <p:cNvSpPr/>
            <p:nvPr/>
          </p:nvSpPr>
          <p:spPr>
            <a:xfrm>
              <a:off x="1387366" y="2569780"/>
              <a:ext cx="441435" cy="23805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1450428" y="2695904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1450428" y="3137338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1450428" y="3578772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/>
            <p:cNvSpPr txBox="1"/>
            <p:nvPr/>
          </p:nvSpPr>
          <p:spPr>
            <a:xfrm rot="5400000">
              <a:off x="1370952" y="3984295"/>
              <a:ext cx="71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1469948" y="4540470"/>
              <a:ext cx="315310" cy="3153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3148578" y="2996544"/>
            <a:ext cx="83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……</a:t>
            </a:r>
            <a:endParaRPr lang="zh-TW" altLang="en-US" sz="36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731115" y="2996543"/>
            <a:ext cx="83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……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41965" y="1797666"/>
                <a:ext cx="677365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" y="1797666"/>
                <a:ext cx="677365" cy="448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679027" y="1789251"/>
                <a:ext cx="677365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7" y="1789251"/>
                <a:ext cx="677365" cy="448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616089" y="1795773"/>
                <a:ext cx="677365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089" y="1795773"/>
                <a:ext cx="677365" cy="448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168227" y="1789251"/>
                <a:ext cx="672813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27" y="1789251"/>
                <a:ext cx="672813" cy="448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720365" y="1795773"/>
                <a:ext cx="7045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365" y="1795773"/>
                <a:ext cx="704552" cy="448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559331" y="3132316"/>
                <a:ext cx="17363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31" y="3132316"/>
                <a:ext cx="1736303" cy="523220"/>
              </a:xfrm>
              <a:prstGeom prst="rect">
                <a:avLst/>
              </a:prstGeom>
              <a:blipFill>
                <a:blip r:embed="rId8"/>
                <a:stretch>
                  <a:fillRect l="-7018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559331" y="3711363"/>
                <a:ext cx="22833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standard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baseline="30000" smtClean="0">
                        <a:latin typeface="Cambria Math"/>
                      </a:rPr>
                      <m:t>2</m:t>
                    </m:r>
                  </m:oMath>
                </a14:m>
                <a:endParaRPr lang="zh-TW" altLang="en-US" sz="2800" baseline="300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31" y="3711363"/>
                <a:ext cx="2283392" cy="954107"/>
              </a:xfrm>
              <a:prstGeom prst="rect">
                <a:avLst/>
              </a:prstGeom>
              <a:blipFill rotWithShape="1">
                <a:blip r:embed="rId9"/>
                <a:stretch>
                  <a:fillRect l="-5333" t="-5769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893910" y="5128537"/>
                <a:ext cx="2608535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10" y="5128537"/>
                <a:ext cx="2608535" cy="102412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3780245" y="5291378"/>
            <a:ext cx="4515389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means of all dimensions are 0, and the variances are all 1 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552971" y="3166158"/>
            <a:ext cx="5749443" cy="434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559331" y="2119165"/>
            <a:ext cx="2283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each dimension i: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075400" y="3166158"/>
            <a:ext cx="521748" cy="4199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手繪多邊形 51"/>
          <p:cNvSpPr/>
          <p:nvPr/>
        </p:nvSpPr>
        <p:spPr>
          <a:xfrm>
            <a:off x="3024804" y="3341031"/>
            <a:ext cx="1056439" cy="1929248"/>
          </a:xfrm>
          <a:custGeom>
            <a:avLst/>
            <a:gdLst>
              <a:gd name="connsiteX0" fmla="*/ 2836190 w 2836190"/>
              <a:gd name="connsiteY0" fmla="*/ 0 h 2262753"/>
              <a:gd name="connsiteX1" fmla="*/ 1549831 w 2836190"/>
              <a:gd name="connsiteY1" fmla="*/ 464949 h 2262753"/>
              <a:gd name="connsiteX2" fmla="*/ 0 w 2836190"/>
              <a:gd name="connsiteY2" fmla="*/ 2262753 h 22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6190" h="2262753">
                <a:moveTo>
                  <a:pt x="2836190" y="0"/>
                </a:moveTo>
                <a:cubicBezTo>
                  <a:pt x="2429359" y="43912"/>
                  <a:pt x="2022529" y="87824"/>
                  <a:pt x="1549831" y="464949"/>
                </a:cubicBezTo>
                <a:cubicBezTo>
                  <a:pt x="1077133" y="842074"/>
                  <a:pt x="538566" y="1552413"/>
                  <a:pt x="0" y="226275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26028" y="2276872"/>
                <a:ext cx="481927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28" y="2276872"/>
                <a:ext cx="481927" cy="388633"/>
              </a:xfrm>
              <a:prstGeom prst="rect">
                <a:avLst/>
              </a:prstGeom>
              <a:blipFill rotWithShape="1">
                <a:blip r:embed="rId11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15467" y="2708920"/>
                <a:ext cx="481927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67" y="2708920"/>
                <a:ext cx="481927" cy="388633"/>
              </a:xfrm>
              <a:prstGeom prst="rect">
                <a:avLst/>
              </a:prstGeom>
              <a:blipFill rotWithShape="1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692543" y="2258912"/>
                <a:ext cx="481927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43" y="2258912"/>
                <a:ext cx="481927" cy="388633"/>
              </a:xfrm>
              <a:prstGeom prst="rect">
                <a:avLst/>
              </a:prstGeom>
              <a:blipFill rotWithShape="1">
                <a:blip r:embed="rId1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1652819" y="2708920"/>
                <a:ext cx="481927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19" y="2708920"/>
                <a:ext cx="481927" cy="388633"/>
              </a:xfrm>
              <a:prstGeom prst="rect">
                <a:avLst/>
              </a:prstGeom>
              <a:blipFill rotWithShape="1"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9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/>
      <p:bldP spid="3" grpId="0" animBg="1"/>
      <p:bldP spid="52" grpId="0" animBg="1"/>
      <p:bldP spid="53" grpId="0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Assume f(x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,x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)=w</a:t>
                </a:r>
                <a:r>
                  <a:rPr lang="en-US" altLang="zh-CN" baseline="-25000" dirty="0"/>
                  <a:t>1</a:t>
                </a:r>
                <a:r>
                  <a:rPr lang="en-US" altLang="zh-CN" dirty="0" smtClean="0"/>
                  <a:t>*x</a:t>
                </a:r>
                <a:r>
                  <a:rPr lang="en-US" altLang="zh-CN" baseline="-25000" dirty="0"/>
                  <a:t>1</a:t>
                </a:r>
                <a:r>
                  <a:rPr lang="en-US" altLang="zh-CN" dirty="0" smtClean="0"/>
                  <a:t>+w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*x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+b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f’(x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’,x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’)=w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’*x’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+w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’*x’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+b’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w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’</m:t>
                        </m:r>
                        <m:r>
                          <a:rPr lang="en-US" altLang="zh-TW" i="1" smtClean="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, </a:t>
                </a:r>
                <a:r>
                  <a:rPr lang="en-US" altLang="zh-CN" dirty="0"/>
                  <a:t>w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’</m:t>
                        </m:r>
                        <m:r>
                          <a:rPr lang="en-US" altLang="zh-TW" i="1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, b=b’-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’</m:t>
                        </m:r>
                        <m:r>
                          <m:rPr>
                            <m:nor/>
                          </m:rPr>
                          <a:rPr lang="en-US" altLang="zh-CN" b="0" i="0" dirty="0" smtClean="0"/>
                          <m:t>∗</m:t>
                        </m:r>
                        <m:r>
                          <m:rPr>
                            <m:nor/>
                          </m:rPr>
                          <a:rPr lang="en-US" altLang="zh-CN" b="0" i="0" dirty="0" smtClean="0"/>
                          <m:t>mi</m:t>
                        </m:r>
                        <m:r>
                          <a:rPr lang="en-US" altLang="zh-TW" i="1" baseline="-250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dirty="0"/>
                          <m:t>w</m:t>
                        </m:r>
                        <m:r>
                          <m:rPr>
                            <m:nor/>
                          </m:rPr>
                          <a:rPr lang="en-US" altLang="zh-CN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’∗</m:t>
                        </m:r>
                        <m:r>
                          <m:rPr>
                            <m:nor/>
                          </m:rPr>
                          <a:rPr lang="en-US" altLang="zh-CN" dirty="0"/>
                          <m:t>m</m:t>
                        </m:r>
                        <m:r>
                          <m:rPr>
                            <m:nor/>
                          </m:rPr>
                          <a:rPr lang="en-US" altLang="zh-CN" b="0" i="0" baseline="-25000" dirty="0" smtClean="0"/>
                          <m:t>2</m:t>
                        </m:r>
                        <m:r>
                          <a:rPr lang="en-US" altLang="zh-TW" i="1" baseline="-250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47"/>
              <p:cNvSpPr txBox="1"/>
              <p:nvPr/>
            </p:nvSpPr>
            <p:spPr>
              <a:xfrm>
                <a:off x="4468093" y="2161161"/>
                <a:ext cx="2681824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3" y="2161161"/>
                <a:ext cx="2681824" cy="10241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/>
          <p:cNvSpPr/>
          <p:nvPr/>
        </p:nvSpPr>
        <p:spPr>
          <a:xfrm>
            <a:off x="3635896" y="2276872"/>
            <a:ext cx="720080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5294" y="3183593"/>
            <a:ext cx="3123170" cy="101566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Input feature-scaled training data to BGD to find the optimized </a:t>
            </a:r>
            <a:r>
              <a:rPr lang="en-US" altLang="zh-CN" sz="2000" b="1" dirty="0"/>
              <a:t>’(w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’,w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’,b’)</a:t>
            </a:r>
            <a:r>
              <a:rPr lang="en-US" altLang="zh-CN" sz="2000" b="1" dirty="0" smtClean="0"/>
              <a:t> </a:t>
            </a:r>
            <a:endParaRPr lang="zh-CN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580526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Do the same feature scaling for </a:t>
            </a:r>
            <a:r>
              <a:rPr lang="en-US" altLang="zh-CN" sz="2800" b="1" dirty="0" err="1"/>
              <a:t>Dev</a:t>
            </a:r>
            <a:r>
              <a:rPr lang="en-US" altLang="zh-CN" sz="2800" b="1" dirty="0"/>
              <a:t>/Val </a:t>
            </a:r>
            <a:r>
              <a:rPr lang="en-US" altLang="zh-CN" sz="2800" b="1" dirty="0" smtClean="0"/>
              <a:t>dataset, then compute the fitting error. 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56176" y="1024878"/>
                <a:ext cx="2987824" cy="120032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m</a:t>
                </a:r>
                <a:r>
                  <a:rPr lang="en-US" altLang="zh-CN" sz="2400" b="1" baseline="-25000" dirty="0" smtClean="0"/>
                  <a:t>i</a:t>
                </a:r>
                <a:r>
                  <a:rPr lang="en-US" altLang="zh-CN" sz="2400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2400" b="1" i="1" baseline="30000">
                        <a:latin typeface="Cambria Math"/>
                      </a:rPr>
                      <m:t>𝟐</m:t>
                    </m:r>
                  </m:oMath>
                </a14:m>
                <a:r>
                  <a:rPr lang="zh-TW" altLang="en-US" sz="2400" b="1" baseline="30000" dirty="0" smtClean="0"/>
                  <a:t> </a:t>
                </a:r>
                <a:r>
                  <a:rPr lang="zh-TW" altLang="en-US" sz="2400" b="1" baseline="30000" dirty="0"/>
                  <a:t> </a:t>
                </a:r>
                <a:r>
                  <a:rPr lang="en-US" altLang="zh-CN" sz="2400" b="1" dirty="0" smtClean="0"/>
                  <a:t>are computed based on the entire </a:t>
                </a:r>
                <a:r>
                  <a:rPr lang="en-US" altLang="zh-CN" sz="2400" b="1" u="sng" dirty="0" smtClean="0"/>
                  <a:t>training data</a:t>
                </a:r>
                <a:endParaRPr lang="zh-CN" altLang="en-US" sz="2400" b="1" u="sng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024878"/>
                <a:ext cx="2987824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3265" t="-4061" r="-204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2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L1-norm:</a:t>
            </a:r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LASSO model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Tibshirani,1996</a:t>
            </a:r>
          </a:p>
          <a:p>
            <a:pPr lvl="1"/>
            <a:endParaRPr lang="en-US" altLang="zh-CN" dirty="0" smtClean="0"/>
          </a:p>
          <a:p>
            <a:r>
              <a:rPr lang="en-US" altLang="zh-CN" b="1" dirty="0" smtClean="0"/>
              <a:t>L2-norm: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Ridge model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Hoerl</a:t>
            </a:r>
            <a:r>
              <a:rPr lang="en-US" altLang="zh-CN" dirty="0" smtClean="0"/>
              <a:t>, Kennard,1970</a:t>
            </a:r>
          </a:p>
          <a:p>
            <a:r>
              <a:rPr lang="en-US" altLang="zh-CN" b="1" dirty="0" smtClean="0"/>
              <a:t>Elastic Net:  (L1 + L2)</a:t>
            </a:r>
            <a:endParaRPr lang="zh-CN" altLang="en-US" b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625063"/>
              </p:ext>
            </p:extLst>
          </p:nvPr>
        </p:nvGraphicFramePr>
        <p:xfrm>
          <a:off x="1691680" y="5949280"/>
          <a:ext cx="6843920" cy="756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1" name="公式" r:id="rId4" imgW="2819160" imgH="279360" progId="Equation.3">
                  <p:embed/>
                </p:oleObj>
              </mc:Choice>
              <mc:Fallback>
                <p:oleObj name="公式" r:id="rId4" imgW="2819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5949280"/>
                        <a:ext cx="6843920" cy="756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20658"/>
              </p:ext>
            </p:extLst>
          </p:nvPr>
        </p:nvGraphicFramePr>
        <p:xfrm>
          <a:off x="3419872" y="4437112"/>
          <a:ext cx="3094559" cy="56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2" name="方程式" r:id="rId6" imgW="1447560" imgH="266400" progId="Equation.3">
                  <p:embed/>
                </p:oleObj>
              </mc:Choice>
              <mc:Fallback>
                <p:oleObj name="方程式" r:id="rId6" imgW="14475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437112"/>
                        <a:ext cx="3094559" cy="565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4220"/>
              </p:ext>
            </p:extLst>
          </p:nvPr>
        </p:nvGraphicFramePr>
        <p:xfrm>
          <a:off x="2915816" y="3657600"/>
          <a:ext cx="3491334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3" name="公式" r:id="rId8" imgW="1460160" imgH="279360" progId="Equation.3">
                  <p:embed/>
                </p:oleObj>
              </mc:Choice>
              <mc:Fallback>
                <p:oleObj name="公式" r:id="rId8" imgW="1460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657600"/>
                        <a:ext cx="3491334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54484"/>
              </p:ext>
            </p:extLst>
          </p:nvPr>
        </p:nvGraphicFramePr>
        <p:xfrm>
          <a:off x="3217863" y="2249488"/>
          <a:ext cx="29591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4" name="公式" r:id="rId10" imgW="1396800" imgH="279360" progId="Equation.3">
                  <p:embed/>
                </p:oleObj>
              </mc:Choice>
              <mc:Fallback>
                <p:oleObj name="公式" r:id="rId10" imgW="1396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2249488"/>
                        <a:ext cx="2959100" cy="588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276555"/>
              </p:ext>
            </p:extLst>
          </p:nvPr>
        </p:nvGraphicFramePr>
        <p:xfrm>
          <a:off x="3059832" y="1556792"/>
          <a:ext cx="3479527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5" name="公式" r:id="rId12" imgW="1460160" imgH="279360" progId="Equation.3">
                  <p:embed/>
                </p:oleObj>
              </mc:Choice>
              <mc:Fallback>
                <p:oleObj name="公式" r:id="rId12" imgW="1460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556792"/>
                        <a:ext cx="3479527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4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944816" cy="17526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Tip 2: V</a:t>
            </a:r>
            <a:r>
              <a:rPr lang="en-US" altLang="zh-TW" sz="4400" dirty="0" smtClean="0"/>
              <a:t>ariants of Gradient </a:t>
            </a:r>
            <a:r>
              <a:rPr lang="en-US" altLang="zh-TW" sz="4400" dirty="0"/>
              <a:t>Descent 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Stochastic Gradient Descent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3728" y="2917882"/>
            <a:ext cx="3333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800" b="1" i="1" u="sng" dirty="0"/>
              <a:t>Gradient Descent</a:t>
            </a:r>
            <a:endParaRPr lang="zh-TW" altLang="en-US" sz="2800" b="1" i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0892" y="3762655"/>
            <a:ext cx="489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800" b="1" i="1" u="sng" dirty="0"/>
              <a:t>Stochastic Gradient Descent</a:t>
            </a:r>
            <a:endParaRPr lang="zh-TW" altLang="en-US" sz="2800" b="1" i="1" u="sng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027847"/>
              </p:ext>
            </p:extLst>
          </p:nvPr>
        </p:nvGraphicFramePr>
        <p:xfrm>
          <a:off x="3635896" y="2996952"/>
          <a:ext cx="44112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公式" r:id="rId4" imgW="1625400" imgH="228600" progId="Equation.3">
                  <p:embed/>
                </p:oleObj>
              </mc:Choice>
              <mc:Fallback>
                <p:oleObj name="公式" r:id="rId4" imgW="162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996952"/>
                        <a:ext cx="4411240" cy="508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56417" y="4483918"/>
            <a:ext cx="381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Pick an example </a:t>
            </a:r>
            <a:r>
              <a:rPr lang="en-US" altLang="zh-TW" sz="2800" dirty="0" smtClean="0"/>
              <a:t>x</a:t>
            </a:r>
            <a:r>
              <a:rPr lang="en-US" altLang="zh-TW" sz="2800" baseline="30000" dirty="0" smtClean="0"/>
              <a:t>(j)</a:t>
            </a:r>
            <a:endParaRPr lang="zh-TW" altLang="en-US" sz="2800" baseline="30000" dirty="0"/>
          </a:p>
        </p:txBody>
      </p:sp>
      <p:sp>
        <p:nvSpPr>
          <p:cNvPr id="3" name="矩形 2"/>
          <p:cNvSpPr/>
          <p:nvPr/>
        </p:nvSpPr>
        <p:spPr>
          <a:xfrm>
            <a:off x="5175014" y="3762655"/>
            <a:ext cx="1656272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Faster!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2285" y="1268760"/>
                <a:ext cx="4915512" cy="1189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altLang="zh-TW" sz="240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5" y="1268760"/>
                <a:ext cx="4915512" cy="11890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022167" y="1689877"/>
            <a:ext cx="3754084" cy="88778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BGD: Loss </a:t>
            </a:r>
            <a:r>
              <a:rPr lang="en-US" altLang="zh-TW" sz="2400" dirty="0"/>
              <a:t>is the summation over all training examples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9552" y="4920280"/>
                <a:ext cx="4909100" cy="114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20280"/>
                <a:ext cx="4909100" cy="11453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1297810" y="6043792"/>
            <a:ext cx="365669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 for only one example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887011" y="2538678"/>
            <a:ext cx="2472536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Vanilla gradient descent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835177" y="2521910"/>
            <a:ext cx="2952328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Batch Gradient Descent (BGD</a:t>
            </a:r>
            <a:r>
              <a:rPr lang="en-US" altLang="zh-TW" b="1" dirty="0" smtClean="0"/>
              <a:t>)</a:t>
            </a:r>
            <a:endParaRPr lang="zh-CN" altLang="en-US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178866"/>
              </p:ext>
            </p:extLst>
          </p:nvPr>
        </p:nvGraphicFramePr>
        <p:xfrm>
          <a:off x="5227797" y="5301208"/>
          <a:ext cx="3808699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公式" r:id="rId8" imgW="1714320" imgH="228600" progId="Equation.3">
                  <p:embed/>
                </p:oleObj>
              </mc:Choice>
              <mc:Fallback>
                <p:oleObj name="公式" r:id="rId8" imgW="17143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797" y="5301208"/>
                        <a:ext cx="3808699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21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3" grpId="0" animBg="1"/>
      <p:bldP spid="15" grpId="0"/>
      <p:bldP spid="18" grpId="0" animBg="1"/>
      <p:bldP spid="19" grpId="0"/>
      <p:bldP spid="20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Gradient Descent (BGD)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32155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25144"/>
            <a:ext cx="54959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3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Descent (SGD)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22935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13" y="5079206"/>
            <a:ext cx="59721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707904" y="4077072"/>
            <a:ext cx="864096" cy="21602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192113" y="4797152"/>
            <a:ext cx="193972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81" y="2920369"/>
            <a:ext cx="4800001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Stochastic Gradient Descent (SGD)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929"/>
            <a:ext cx="4800000" cy="36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91165" y="1938009"/>
            <a:ext cx="34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Gradient Descent</a:t>
            </a:r>
            <a:endParaRPr lang="zh-TW" altLang="en-US" sz="2400" b="1" i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20771" y="1410202"/>
            <a:ext cx="379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Stochastic Gradient Descent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18179" y="5501129"/>
            <a:ext cx="176044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See all examples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08382" y="3685004"/>
            <a:ext cx="169817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See all examples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61587" y="3591070"/>
            <a:ext cx="1807162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See only one example</a:t>
            </a:r>
            <a:endParaRPr lang="zh-TW" altLang="en-US" sz="2400" dirty="0"/>
          </a:p>
        </p:txBody>
      </p:sp>
      <p:cxnSp>
        <p:nvCxnSpPr>
          <p:cNvPr id="14" name="直線單箭頭接點 13"/>
          <p:cNvCxnSpPr>
            <a:endCxn id="8" idx="3"/>
          </p:cNvCxnSpPr>
          <p:nvPr/>
        </p:nvCxnSpPr>
        <p:spPr>
          <a:xfrm flipH="1">
            <a:off x="6978622" y="5501129"/>
            <a:ext cx="195234" cy="415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07831" y="2394263"/>
            <a:ext cx="3306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after seeing all examples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993307" y="2344096"/>
            <a:ext cx="400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there are 20 examples, </a:t>
            </a:r>
          </a:p>
          <a:p>
            <a:r>
              <a:rPr lang="en-US" altLang="zh-TW" sz="2400" dirty="0"/>
              <a:t>20 times faster.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7054993" y="3557099"/>
            <a:ext cx="591165" cy="4494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993307" y="1922261"/>
            <a:ext cx="330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for each example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23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6624736" cy="518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Mini-batch </a:t>
            </a:r>
            <a:r>
              <a:rPr lang="en-US" altLang="zh-TW" dirty="0" smtClean="0"/>
              <a:t>Gradient Descent (MBGD)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Mini-batch GD(MBGD)</a:t>
            </a:r>
          </a:p>
          <a:p>
            <a:pPr lvl="1"/>
            <a:r>
              <a:rPr lang="en-US" altLang="zh-CN" dirty="0" smtClean="0"/>
              <a:t>tradeoff between SGD and GD</a:t>
            </a:r>
          </a:p>
          <a:p>
            <a:pPr lvl="1"/>
            <a:r>
              <a:rPr lang="en-US" altLang="zh-CN" dirty="0" err="1" smtClean="0"/>
              <a:t>BatchSize</a:t>
            </a:r>
            <a:r>
              <a:rPr lang="en-US" altLang="zh-CN" dirty="0" smtClean="0"/>
              <a:t>: 1 ~ #(training data)</a:t>
            </a:r>
          </a:p>
          <a:p>
            <a:pPr lvl="1"/>
            <a:r>
              <a:rPr lang="en-US" altLang="zh-CN" dirty="0" smtClean="0"/>
              <a:t>Update the parameters once </a:t>
            </a:r>
            <a:r>
              <a:rPr lang="en-US" altLang="zh-CN" dirty="0"/>
              <a:t>using </a:t>
            </a:r>
            <a:r>
              <a:rPr lang="en-US" altLang="zh-CN" dirty="0" err="1" smtClean="0"/>
              <a:t>BatchSize</a:t>
            </a:r>
            <a:r>
              <a:rPr lang="en-US" altLang="zh-CN" dirty="0" smtClean="0"/>
              <a:t> samples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09120"/>
            <a:ext cx="56578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9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 BGD, MBGD, SGD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SGD</a:t>
            </a:r>
          </a:p>
          <a:p>
            <a:pPr lvl="1"/>
            <a:r>
              <a:rPr lang="en-US" altLang="zh-CN" dirty="0"/>
              <a:t>Update the parameters once using </a:t>
            </a:r>
            <a:r>
              <a:rPr lang="en-US" altLang="zh-CN" dirty="0" smtClean="0"/>
              <a:t>one sample</a:t>
            </a:r>
          </a:p>
          <a:p>
            <a:r>
              <a:rPr lang="en-US" altLang="zh-CN" dirty="0" smtClean="0"/>
              <a:t>BGD </a:t>
            </a:r>
          </a:p>
          <a:p>
            <a:pPr lvl="1"/>
            <a:r>
              <a:rPr lang="en-US" altLang="zh-CN" dirty="0"/>
              <a:t>Update the parameters once using </a:t>
            </a:r>
            <a:r>
              <a:rPr lang="en-US" altLang="zh-CN" dirty="0" smtClean="0"/>
              <a:t>all the training samples</a:t>
            </a:r>
            <a:endParaRPr lang="en-US" altLang="zh-CN" dirty="0"/>
          </a:p>
          <a:p>
            <a:r>
              <a:rPr lang="en-US" altLang="zh-CN" dirty="0"/>
              <a:t>Mini-batch GD(MBGD)</a:t>
            </a:r>
          </a:p>
          <a:p>
            <a:pPr lvl="1"/>
            <a:r>
              <a:rPr lang="en-US" altLang="zh-CN" dirty="0"/>
              <a:t>tradeoff between SGD and GD</a:t>
            </a:r>
          </a:p>
          <a:p>
            <a:pPr lvl="1"/>
            <a:r>
              <a:rPr lang="en-US" altLang="zh-CN" dirty="0" err="1"/>
              <a:t>BatchSize</a:t>
            </a:r>
            <a:r>
              <a:rPr lang="en-US" altLang="zh-CN" dirty="0"/>
              <a:t>: 1 ~ number of training data</a:t>
            </a:r>
          </a:p>
          <a:p>
            <a:pPr lvl="1"/>
            <a:r>
              <a:rPr lang="en-US" altLang="zh-CN" dirty="0"/>
              <a:t>Update the parameters once using </a:t>
            </a:r>
            <a:r>
              <a:rPr lang="en-US" altLang="zh-CN" dirty="0" smtClean="0"/>
              <a:t>a part of the training samples dependent to </a:t>
            </a:r>
            <a:r>
              <a:rPr lang="en-US" altLang="zh-CN" dirty="0" err="1" smtClean="0"/>
              <a:t>BatchSize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5934200"/>
            <a:ext cx="7992888" cy="95410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Note: Training Error are computed on the entire training data to plot the loss curve.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61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Epoch: </a:t>
            </a:r>
          </a:p>
          <a:p>
            <a:pPr lvl="1"/>
            <a:r>
              <a:rPr lang="en-US" altLang="zh-CN" dirty="0" smtClean="0"/>
              <a:t>1 epoch means that all the samples in the set are used once.</a:t>
            </a:r>
          </a:p>
          <a:p>
            <a:r>
              <a:rPr lang="en-US" altLang="zh-CN" dirty="0" smtClean="0"/>
              <a:t>Iteration:</a:t>
            </a:r>
          </a:p>
          <a:p>
            <a:pPr lvl="1"/>
            <a:r>
              <a:rPr lang="en-US" altLang="zh-CN" dirty="0" smtClean="0"/>
              <a:t>#(Batch)</a:t>
            </a:r>
          </a:p>
          <a:p>
            <a:r>
              <a:rPr lang="en-US" altLang="zh-CN" dirty="0" smtClean="0"/>
              <a:t>Batch-size:</a:t>
            </a:r>
          </a:p>
          <a:p>
            <a:pPr lvl="1"/>
            <a:r>
              <a:rPr lang="en-US" altLang="zh-CN" dirty="0" smtClean="0"/>
              <a:t>The number of data in one iteration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124672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Tip </a:t>
            </a:r>
            <a:r>
              <a:rPr lang="en-US" altLang="zh-TW" sz="4400" dirty="0" smtClean="0"/>
              <a:t>3: </a:t>
            </a:r>
            <a:r>
              <a:rPr lang="en-US" altLang="zh-TW" sz="4400" dirty="0"/>
              <a:t>Tuning your </a:t>
            </a:r>
          </a:p>
          <a:p>
            <a:r>
              <a:rPr lang="en-US" altLang="zh-TW" sz="4400" dirty="0" smtClean="0"/>
              <a:t>learning </a:t>
            </a:r>
            <a:r>
              <a:rPr lang="en-US" altLang="zh-TW" sz="4400" dirty="0"/>
              <a:t>rates</a:t>
            </a:r>
            <a:endParaRPr lang="zh-TW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2311512" y="3155559"/>
            <a:ext cx="3793921" cy="837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12160" y="3170942"/>
                <a:ext cx="3296095" cy="822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170942"/>
                <a:ext cx="3296095" cy="8220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9539" y="3351870"/>
                <a:ext cx="394864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/>
                            </a:rPr>
                            <m:t>i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39" y="3351870"/>
                <a:ext cx="3948645" cy="5091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Regularization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loss function to be minimized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Find a set of weight not only minimizing original cost but also close to zero</a:t>
            </a:r>
            <a:endParaRPr lang="zh-TW" altLang="en-US" sz="28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1485"/>
              </p:ext>
            </p:extLst>
          </p:nvPr>
        </p:nvGraphicFramePr>
        <p:xfrm>
          <a:off x="628650" y="3212571"/>
          <a:ext cx="37814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0" name="方程式" r:id="rId4" imgW="1358640" imgH="393480" progId="Equation.3">
                  <p:embed/>
                </p:oleObj>
              </mc:Choice>
              <mc:Fallback>
                <p:oleObj name="方程式" r:id="rId4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212571"/>
                        <a:ext cx="3781425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348" y="5004805"/>
            <a:ext cx="355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loss</a:t>
            </a:r>
          </a:p>
          <a:p>
            <a:r>
              <a:rPr lang="en-US" altLang="zh-TW" sz="2800" dirty="0"/>
              <a:t>(e.g. minimize square error, cross entropy …)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376775" y="3999358"/>
            <a:ext cx="0" cy="100520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269609"/>
              </p:ext>
            </p:extLst>
          </p:nvPr>
        </p:nvGraphicFramePr>
        <p:xfrm>
          <a:off x="4317909" y="4286180"/>
          <a:ext cx="25796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1" name="方程式" r:id="rId6" imgW="927000" imgH="215640" progId="Equation.3">
                  <p:embed/>
                </p:oleObj>
              </mc:Choice>
              <mc:Fallback>
                <p:oleObj name="方程式" r:id="rId6" imgW="927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909" y="4286180"/>
                        <a:ext cx="2579688" cy="593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4909022" y="6097691"/>
            <a:ext cx="377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(usually not consider biases)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309602"/>
              </p:ext>
            </p:extLst>
          </p:nvPr>
        </p:nvGraphicFramePr>
        <p:xfrm>
          <a:off x="4314825" y="5360988"/>
          <a:ext cx="403066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2" name="方程式" r:id="rId8" imgW="1447560" imgH="266400" progId="Equation.3">
                  <p:embed/>
                </p:oleObj>
              </mc:Choice>
              <mc:Fallback>
                <p:oleObj name="方程式" r:id="rId8" imgW="14475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5360988"/>
                        <a:ext cx="4030663" cy="73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4955320" y="3497233"/>
            <a:ext cx="355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Regularization term</a:t>
            </a:r>
            <a:endParaRPr lang="zh-TW" altLang="en-US" sz="28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1874055" y="3998933"/>
            <a:ext cx="91835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3750456" y="4056780"/>
            <a:ext cx="554679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4516210" y="3741337"/>
            <a:ext cx="392812" cy="114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305135" y="4947373"/>
            <a:ext cx="242623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L2 regularization: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251520" y="178593"/>
            <a:ext cx="8900792" cy="17144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lvl="0" algn="l">
              <a:buSzPct val="25000"/>
            </a:pPr>
            <a:r>
              <a:rPr lang="en-US" altLang="zh-TW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Descent </a:t>
            </a:r>
            <a:r>
              <a:rPr lang="en" sz="4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Optimizers in Tensorflow</a:t>
            </a:r>
            <a:endParaRPr lang="en" sz="4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395536" y="1628800"/>
            <a:ext cx="8496944" cy="926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i="1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>
              <a:lnSpc>
                <a:spcPct val="115000"/>
              </a:lnSpc>
            </a:pPr>
            <a:r>
              <a:rPr lang="en-US" altLang="zh-CN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altLang="zh-CN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tf.train.GradientDescentOptimizer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zh-CN" dirty="0" err="1" smtClean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</a:t>
            </a:r>
            <a:r>
              <a:rPr lang="en-US" altLang="zh-CN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optimizer.minimize</a:t>
            </a:r>
            <a:r>
              <a:rPr lang="en-US" altLang="zh-CN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(cost)</a:t>
            </a:r>
            <a:endParaRPr lang="en-US" altLang="zh-CN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5498575" y="6316800"/>
            <a:ext cx="3645300" cy="5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131840" y="1916832"/>
            <a:ext cx="3024336" cy="288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95936" y="393305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Momentum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155242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r>
              <a:rPr lang="en" altLang="zh-CN" dirty="0" smtClean="0"/>
              <a:t>GD, SGD, </a:t>
            </a:r>
            <a:r>
              <a:rPr lang="en-US" altLang="zh-CN" dirty="0" smtClean="0"/>
              <a:t>MB</a:t>
            </a:r>
            <a:r>
              <a:rPr lang="en" altLang="zh-CN" dirty="0" smtClean="0"/>
              <a:t>GD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9952" y="613213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RMSProp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2573" y="4391816"/>
            <a:ext cx="32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 err="1" smtClean="0"/>
              <a:t>Adam:</a:t>
            </a:r>
            <a:r>
              <a:rPr lang="en-US" altLang="zh-TW" dirty="0" err="1"/>
              <a:t>RMSProp</a:t>
            </a:r>
            <a:r>
              <a:rPr lang="en-US" altLang="zh-TW" dirty="0"/>
              <a:t> </a:t>
            </a:r>
            <a:r>
              <a:rPr lang="en-US" altLang="zh-TW" dirty="0" smtClean="0"/>
              <a:t>+Momentum</a:t>
            </a:r>
            <a:endParaRPr lang="zh-CN" altLang="en-US" dirty="0"/>
          </a:p>
        </p:txBody>
      </p:sp>
      <p:sp>
        <p:nvSpPr>
          <p:cNvPr id="11" name="Shape 513"/>
          <p:cNvSpPr txBox="1"/>
          <p:nvPr/>
        </p:nvSpPr>
        <p:spPr>
          <a:xfrm>
            <a:off x="107505" y="2348880"/>
            <a:ext cx="5391070" cy="4824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0B05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tf.train.AdadeltaOptimizer</a:t>
            </a:r>
            <a:endParaRPr lang="en" sz="1600" dirty="0">
              <a:solidFill>
                <a:srgbClr val="00B050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4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tf.train.AdagradOptimizer  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  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5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tf.train.MomentumOptimizer 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tf.train.AdamOptimizer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tf.train.FtrlOptimizer 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6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tf.train.ProximalGradientDescentOptimizer 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7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tf.train.ProximalAdagradOptimizer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889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tf.train.RMSPropOptimizer</a:t>
            </a:r>
          </a:p>
          <a:p>
            <a:pPr marL="457200" indent="-88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 altLang="zh-C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tf.train.ProximalAdagradOptimizer</a:t>
            </a:r>
            <a:r>
              <a:rPr lang="en" altLang="zh-CN" sz="1600" dirty="0" smtClean="0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endParaRPr lang="en" sz="1600" dirty="0"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553" y="3068960"/>
            <a:ext cx="104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 err="1" smtClean="0"/>
              <a:t>Adagrad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6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  <p:bldP spid="7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500" cy="17144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ADAM: a method for stochastic </a:t>
            </a:r>
            <a:r>
              <a:rPr lang="en" sz="36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</a:t>
            </a:r>
            <a:endParaRPr lang="en" sz="3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379" y="1736972"/>
            <a:ext cx="6480720" cy="486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6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-8188" y="178593"/>
            <a:ext cx="9160500" cy="17144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2231933"/>
            <a:ext cx="8928000" cy="247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lang="en" sz="1600" b="1" dirty="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  <p:extLst>
      <p:ext uri="{BB962C8B-B14F-4D97-AF65-F5344CB8AC3E}">
        <p14:creationId xmlns:p14="http://schemas.microsoft.com/office/powerpoint/2010/main" val="38571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Learning Rate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776201" y="5553831"/>
            <a:ext cx="4076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776201" y="2429631"/>
            <a:ext cx="0" cy="3124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601472" y="5592269"/>
            <a:ext cx="407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parameters updates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56531" y="199852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25" name="手繪多邊形 24"/>
          <p:cNvSpPr/>
          <p:nvPr/>
        </p:nvSpPr>
        <p:spPr>
          <a:xfrm>
            <a:off x="4788901" y="1813681"/>
            <a:ext cx="1790700" cy="1758857"/>
          </a:xfrm>
          <a:custGeom>
            <a:avLst/>
            <a:gdLst>
              <a:gd name="connsiteX0" fmla="*/ 0 w 1790700"/>
              <a:gd name="connsiteY0" fmla="*/ 1409700 h 1758857"/>
              <a:gd name="connsiteX1" fmla="*/ 304800 w 1790700"/>
              <a:gd name="connsiteY1" fmla="*/ 1663700 h 1758857"/>
              <a:gd name="connsiteX2" fmla="*/ 1790700 w 1790700"/>
              <a:gd name="connsiteY2" fmla="*/ 0 h 175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1758857">
                <a:moveTo>
                  <a:pt x="0" y="1409700"/>
                </a:moveTo>
                <a:cubicBezTo>
                  <a:pt x="3175" y="1654175"/>
                  <a:pt x="6350" y="1898650"/>
                  <a:pt x="304800" y="1663700"/>
                </a:cubicBezTo>
                <a:cubicBezTo>
                  <a:pt x="603250" y="1428750"/>
                  <a:pt x="1196975" y="714375"/>
                  <a:pt x="1790700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797048" y="3329294"/>
            <a:ext cx="3935464" cy="1520095"/>
          </a:xfrm>
          <a:custGeom>
            <a:avLst/>
            <a:gdLst>
              <a:gd name="connsiteX0" fmla="*/ 0 w 3935464"/>
              <a:gd name="connsiteY0" fmla="*/ 0 h 1520095"/>
              <a:gd name="connsiteX1" fmla="*/ 293298 w 3935464"/>
              <a:gd name="connsiteY1" fmla="*/ 672861 h 1520095"/>
              <a:gd name="connsiteX2" fmla="*/ 569344 w 3935464"/>
              <a:gd name="connsiteY2" fmla="*/ 1069676 h 1520095"/>
              <a:gd name="connsiteX3" fmla="*/ 1242204 w 3935464"/>
              <a:gd name="connsiteY3" fmla="*/ 1414732 h 1520095"/>
              <a:gd name="connsiteX4" fmla="*/ 3536830 w 3935464"/>
              <a:gd name="connsiteY4" fmla="*/ 1518249 h 1520095"/>
              <a:gd name="connsiteX5" fmla="*/ 3933645 w 3935464"/>
              <a:gd name="connsiteY5" fmla="*/ 1483744 h 1520095"/>
              <a:gd name="connsiteX6" fmla="*/ 3933645 w 3935464"/>
              <a:gd name="connsiteY6" fmla="*/ 1483744 h 152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464" h="1520095">
                <a:moveTo>
                  <a:pt x="0" y="0"/>
                </a:moveTo>
                <a:cubicBezTo>
                  <a:pt x="99203" y="247291"/>
                  <a:pt x="198407" y="494582"/>
                  <a:pt x="293298" y="672861"/>
                </a:cubicBezTo>
                <a:cubicBezTo>
                  <a:pt x="388189" y="851140"/>
                  <a:pt x="411193" y="946031"/>
                  <a:pt x="569344" y="1069676"/>
                </a:cubicBezTo>
                <a:cubicBezTo>
                  <a:pt x="727495" y="1193321"/>
                  <a:pt x="747623" y="1339970"/>
                  <a:pt x="1242204" y="1414732"/>
                </a:cubicBezTo>
                <a:cubicBezTo>
                  <a:pt x="1736785" y="1489494"/>
                  <a:pt x="3088257" y="1506747"/>
                  <a:pt x="3536830" y="1518249"/>
                </a:cubicBezTo>
                <a:cubicBezTo>
                  <a:pt x="3985403" y="1529751"/>
                  <a:pt x="3933645" y="1483744"/>
                  <a:pt x="3933645" y="1483744"/>
                </a:cubicBezTo>
                <a:lnTo>
                  <a:pt x="3933645" y="148374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>
          <a:xfrm>
            <a:off x="4779795" y="3329294"/>
            <a:ext cx="3952717" cy="1764955"/>
          </a:xfrm>
          <a:custGeom>
            <a:avLst/>
            <a:gdLst>
              <a:gd name="connsiteX0" fmla="*/ 0 w 4071668"/>
              <a:gd name="connsiteY0" fmla="*/ 0 h 1961190"/>
              <a:gd name="connsiteX1" fmla="*/ 1086929 w 4071668"/>
              <a:gd name="connsiteY1" fmla="*/ 724619 h 1961190"/>
              <a:gd name="connsiteX2" fmla="*/ 3071004 w 4071668"/>
              <a:gd name="connsiteY2" fmla="*/ 1500996 h 1961190"/>
              <a:gd name="connsiteX3" fmla="*/ 3709359 w 4071668"/>
              <a:gd name="connsiteY3" fmla="*/ 1828800 h 1961190"/>
              <a:gd name="connsiteX4" fmla="*/ 3985404 w 4071668"/>
              <a:gd name="connsiteY4" fmla="*/ 1949570 h 1961190"/>
              <a:gd name="connsiteX5" fmla="*/ 4071668 w 4071668"/>
              <a:gd name="connsiteY5" fmla="*/ 1949570 h 19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668" h="1961190">
                <a:moveTo>
                  <a:pt x="0" y="0"/>
                </a:moveTo>
                <a:cubicBezTo>
                  <a:pt x="287547" y="237226"/>
                  <a:pt x="575095" y="474453"/>
                  <a:pt x="1086929" y="724619"/>
                </a:cubicBezTo>
                <a:cubicBezTo>
                  <a:pt x="1598763" y="974785"/>
                  <a:pt x="2633932" y="1316966"/>
                  <a:pt x="3071004" y="1500996"/>
                </a:cubicBezTo>
                <a:cubicBezTo>
                  <a:pt x="3508076" y="1685026"/>
                  <a:pt x="3556959" y="1754038"/>
                  <a:pt x="3709359" y="1828800"/>
                </a:cubicBezTo>
                <a:cubicBezTo>
                  <a:pt x="3861759" y="1903562"/>
                  <a:pt x="3925019" y="1929442"/>
                  <a:pt x="3985404" y="1949570"/>
                </a:cubicBezTo>
                <a:cubicBezTo>
                  <a:pt x="4045789" y="1969698"/>
                  <a:pt x="4058728" y="1959634"/>
                  <a:pt x="4071668" y="194957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08" name="手繪多邊形 43007"/>
          <p:cNvSpPr/>
          <p:nvPr/>
        </p:nvSpPr>
        <p:spPr>
          <a:xfrm>
            <a:off x="4814301" y="3363800"/>
            <a:ext cx="3916392" cy="2018581"/>
          </a:xfrm>
          <a:custGeom>
            <a:avLst/>
            <a:gdLst>
              <a:gd name="connsiteX0" fmla="*/ 0 w 3916392"/>
              <a:gd name="connsiteY0" fmla="*/ 0 h 2018581"/>
              <a:gd name="connsiteX1" fmla="*/ 879894 w 3916392"/>
              <a:gd name="connsiteY1" fmla="*/ 931653 h 2018581"/>
              <a:gd name="connsiteX2" fmla="*/ 2104845 w 3916392"/>
              <a:gd name="connsiteY2" fmla="*/ 1777041 h 2018581"/>
              <a:gd name="connsiteX3" fmla="*/ 3916392 w 3916392"/>
              <a:gd name="connsiteY3" fmla="*/ 2018581 h 20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6392" h="2018581">
                <a:moveTo>
                  <a:pt x="0" y="0"/>
                </a:moveTo>
                <a:cubicBezTo>
                  <a:pt x="264543" y="317740"/>
                  <a:pt x="529087" y="635480"/>
                  <a:pt x="879894" y="931653"/>
                </a:cubicBezTo>
                <a:cubicBezTo>
                  <a:pt x="1230701" y="1227826"/>
                  <a:pt x="1598762" y="1595886"/>
                  <a:pt x="2104845" y="1777041"/>
                </a:cubicBezTo>
                <a:cubicBezTo>
                  <a:pt x="2610928" y="1958196"/>
                  <a:pt x="3263660" y="1988388"/>
                  <a:pt x="3916392" y="201858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09" name="文字方塊 43008"/>
          <p:cNvSpPr txBox="1"/>
          <p:nvPr/>
        </p:nvSpPr>
        <p:spPr>
          <a:xfrm>
            <a:off x="5827438" y="2686733"/>
            <a:ext cx="219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Very Large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51260" y="4487477"/>
            <a:ext cx="87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Large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688386" y="3858508"/>
            <a:ext cx="87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672925" y="5020839"/>
            <a:ext cx="144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Just make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583541"/>
              </p:ext>
            </p:extLst>
          </p:nvPr>
        </p:nvGraphicFramePr>
        <p:xfrm>
          <a:off x="4468813" y="339725"/>
          <a:ext cx="40894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4" name="公式" r:id="rId4" imgW="1625400" imgH="228600" progId="Equation.3">
                  <p:embed/>
                </p:oleObj>
              </mc:Choice>
              <mc:Fallback>
                <p:oleObj name="公式" r:id="rId4" imgW="162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339725"/>
                        <a:ext cx="4089400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內容版面配置區 2"/>
          <p:cNvSpPr txBox="1">
            <a:spLocks/>
          </p:cNvSpPr>
          <p:nvPr/>
        </p:nvSpPr>
        <p:spPr>
          <a:xfrm>
            <a:off x="4126662" y="995191"/>
            <a:ext cx="5139238" cy="704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Set the learning rate </a:t>
            </a:r>
            <a:r>
              <a:rPr lang="el-GR" altLang="zh-TW" dirty="0"/>
              <a:t>η</a:t>
            </a:r>
            <a:r>
              <a:rPr lang="en-US" altLang="zh-TW" dirty="0"/>
              <a:t> carefully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002" y="1813681"/>
            <a:ext cx="4048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If there are more than three parameters, you cannot visualize this.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305271" y="6134169"/>
            <a:ext cx="4757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But you can always visualize this.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1488" y="1712383"/>
            <a:ext cx="3971212" cy="4523185"/>
            <a:chOff x="521488" y="1712383"/>
            <a:chExt cx="3971212" cy="4523185"/>
          </a:xfrm>
        </p:grpSpPr>
        <p:sp>
          <p:nvSpPr>
            <p:cNvPr id="12" name="手繪多邊形 11"/>
            <p:cNvSpPr/>
            <p:nvPr/>
          </p:nvSpPr>
          <p:spPr>
            <a:xfrm>
              <a:off x="592333" y="1712383"/>
              <a:ext cx="3900367" cy="4523185"/>
            </a:xfrm>
            <a:custGeom>
              <a:avLst/>
              <a:gdLst>
                <a:gd name="connsiteX0" fmla="*/ 0 w 3899756"/>
                <a:gd name="connsiteY0" fmla="*/ 2050581 h 4527158"/>
                <a:gd name="connsiteX1" fmla="*/ 514350 w 3899756"/>
                <a:gd name="connsiteY1" fmla="*/ 2964981 h 4527158"/>
                <a:gd name="connsiteX2" fmla="*/ 1257300 w 3899756"/>
                <a:gd name="connsiteY2" fmla="*/ 3403131 h 4527158"/>
                <a:gd name="connsiteX3" fmla="*/ 1733550 w 3899756"/>
                <a:gd name="connsiteY3" fmla="*/ 4527081 h 4527158"/>
                <a:gd name="connsiteX4" fmla="*/ 2266950 w 3899756"/>
                <a:gd name="connsiteY4" fmla="*/ 3345981 h 4527158"/>
                <a:gd name="connsiteX5" fmla="*/ 2552700 w 3899756"/>
                <a:gd name="connsiteY5" fmla="*/ 2641131 h 4527158"/>
                <a:gd name="connsiteX6" fmla="*/ 3162300 w 3899756"/>
                <a:gd name="connsiteY6" fmla="*/ 2488731 h 4527158"/>
                <a:gd name="connsiteX7" fmla="*/ 3829050 w 3899756"/>
                <a:gd name="connsiteY7" fmla="*/ 374181 h 4527158"/>
                <a:gd name="connsiteX8" fmla="*/ 3848100 w 3899756"/>
                <a:gd name="connsiteY8" fmla="*/ 12231 h 4527158"/>
                <a:gd name="connsiteX0" fmla="*/ 0 w 3902334"/>
                <a:gd name="connsiteY0" fmla="*/ 2047495 h 4524072"/>
                <a:gd name="connsiteX1" fmla="*/ 514350 w 3902334"/>
                <a:gd name="connsiteY1" fmla="*/ 2961895 h 4524072"/>
                <a:gd name="connsiteX2" fmla="*/ 1257300 w 3902334"/>
                <a:gd name="connsiteY2" fmla="*/ 3400045 h 4524072"/>
                <a:gd name="connsiteX3" fmla="*/ 1733550 w 3902334"/>
                <a:gd name="connsiteY3" fmla="*/ 4523995 h 4524072"/>
                <a:gd name="connsiteX4" fmla="*/ 2266950 w 3902334"/>
                <a:gd name="connsiteY4" fmla="*/ 3342895 h 4524072"/>
                <a:gd name="connsiteX5" fmla="*/ 2552700 w 3902334"/>
                <a:gd name="connsiteY5" fmla="*/ 2638045 h 4524072"/>
                <a:gd name="connsiteX6" fmla="*/ 3124200 w 3902334"/>
                <a:gd name="connsiteY6" fmla="*/ 2323720 h 4524072"/>
                <a:gd name="connsiteX7" fmla="*/ 3829050 w 3902334"/>
                <a:gd name="connsiteY7" fmla="*/ 371095 h 4524072"/>
                <a:gd name="connsiteX8" fmla="*/ 3848100 w 3902334"/>
                <a:gd name="connsiteY8" fmla="*/ 9145 h 4524072"/>
                <a:gd name="connsiteX0" fmla="*/ 0 w 3900367"/>
                <a:gd name="connsiteY0" fmla="*/ 2046608 h 4523185"/>
                <a:gd name="connsiteX1" fmla="*/ 514350 w 3900367"/>
                <a:gd name="connsiteY1" fmla="*/ 2961008 h 4523185"/>
                <a:gd name="connsiteX2" fmla="*/ 1257300 w 3900367"/>
                <a:gd name="connsiteY2" fmla="*/ 3399158 h 4523185"/>
                <a:gd name="connsiteX3" fmla="*/ 1733550 w 3900367"/>
                <a:gd name="connsiteY3" fmla="*/ 4523108 h 4523185"/>
                <a:gd name="connsiteX4" fmla="*/ 2266950 w 3900367"/>
                <a:gd name="connsiteY4" fmla="*/ 3342008 h 4523185"/>
                <a:gd name="connsiteX5" fmla="*/ 2552700 w 3900367"/>
                <a:gd name="connsiteY5" fmla="*/ 2637158 h 4523185"/>
                <a:gd name="connsiteX6" fmla="*/ 3153228 w 3900367"/>
                <a:gd name="connsiteY6" fmla="*/ 2264775 h 4523185"/>
                <a:gd name="connsiteX7" fmla="*/ 3829050 w 3900367"/>
                <a:gd name="connsiteY7" fmla="*/ 370208 h 4523185"/>
                <a:gd name="connsiteX8" fmla="*/ 3848100 w 3900367"/>
                <a:gd name="connsiteY8" fmla="*/ 8258 h 452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0367" h="4523185">
                  <a:moveTo>
                    <a:pt x="0" y="2046608"/>
                  </a:moveTo>
                  <a:cubicBezTo>
                    <a:pt x="152400" y="2391095"/>
                    <a:pt x="304800" y="2735583"/>
                    <a:pt x="514350" y="2961008"/>
                  </a:cubicBezTo>
                  <a:cubicBezTo>
                    <a:pt x="723900" y="3186433"/>
                    <a:pt x="1054100" y="3138808"/>
                    <a:pt x="1257300" y="3399158"/>
                  </a:cubicBezTo>
                  <a:cubicBezTo>
                    <a:pt x="1460500" y="3659508"/>
                    <a:pt x="1565275" y="4532633"/>
                    <a:pt x="1733550" y="4523108"/>
                  </a:cubicBezTo>
                  <a:cubicBezTo>
                    <a:pt x="1901825" y="4513583"/>
                    <a:pt x="2130425" y="3656333"/>
                    <a:pt x="2266950" y="3342008"/>
                  </a:cubicBezTo>
                  <a:cubicBezTo>
                    <a:pt x="2403475" y="3027683"/>
                    <a:pt x="2404987" y="2816697"/>
                    <a:pt x="2552700" y="2637158"/>
                  </a:cubicBezTo>
                  <a:cubicBezTo>
                    <a:pt x="2700413" y="2457619"/>
                    <a:pt x="2940503" y="2642600"/>
                    <a:pt x="3153228" y="2264775"/>
                  </a:cubicBezTo>
                  <a:cubicBezTo>
                    <a:pt x="3365953" y="1886950"/>
                    <a:pt x="3713238" y="746294"/>
                    <a:pt x="3829050" y="370208"/>
                  </a:cubicBezTo>
                  <a:cubicBezTo>
                    <a:pt x="3944862" y="-5878"/>
                    <a:pt x="3895725" y="-17142"/>
                    <a:pt x="3848100" y="825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4" name="直線單箭頭接點 13"/>
            <p:cNvCxnSpPr>
              <a:endCxn id="12" idx="0"/>
            </p:cNvCxnSpPr>
            <p:nvPr/>
          </p:nvCxnSpPr>
          <p:spPr>
            <a:xfrm flipH="1" flipV="1">
              <a:off x="592333" y="3758991"/>
              <a:ext cx="817068" cy="104755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12" idx="0"/>
              <a:endCxn id="12" idx="7"/>
            </p:cNvCxnSpPr>
            <p:nvPr/>
          </p:nvCxnSpPr>
          <p:spPr>
            <a:xfrm flipV="1">
              <a:off x="592333" y="2082591"/>
              <a:ext cx="3829050" cy="16764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H="1">
              <a:off x="1440313" y="4768778"/>
              <a:ext cx="1574320" cy="37765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2743425" y="5059390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Loss</a:t>
              </a:r>
              <a:endParaRPr lang="zh-TW" altLang="en-US" sz="2400" dirty="0"/>
            </a:p>
          </p:txBody>
        </p:sp>
        <p:cxnSp>
          <p:nvCxnSpPr>
            <p:cNvPr id="24" name="直線單箭頭接點 23"/>
            <p:cNvCxnSpPr>
              <a:stCxn id="12" idx="1"/>
            </p:cNvCxnSpPr>
            <p:nvPr/>
          </p:nvCxnSpPr>
          <p:spPr>
            <a:xfrm flipH="1" flipV="1">
              <a:off x="603027" y="3772042"/>
              <a:ext cx="503656" cy="9013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2" idx="2"/>
            </p:cNvCxnSpPr>
            <p:nvPr/>
          </p:nvCxnSpPr>
          <p:spPr>
            <a:xfrm flipH="1" flipV="1">
              <a:off x="1079713" y="4673392"/>
              <a:ext cx="769920" cy="4381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2" idx="3"/>
            </p:cNvCxnSpPr>
            <p:nvPr/>
          </p:nvCxnSpPr>
          <p:spPr>
            <a:xfrm flipH="1" flipV="1">
              <a:off x="1831755" y="5094250"/>
              <a:ext cx="494128" cy="114124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flipH="1" flipV="1">
              <a:off x="521488" y="3811908"/>
              <a:ext cx="262522" cy="56118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H="1" flipV="1">
              <a:off x="776996" y="4374132"/>
              <a:ext cx="271805" cy="42640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H="1" flipV="1">
              <a:off x="1041615" y="4784076"/>
              <a:ext cx="342517" cy="23676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H="1" flipV="1">
              <a:off x="1336768" y="4980692"/>
              <a:ext cx="395993" cy="19260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V="1">
              <a:off x="1426654" y="4630085"/>
              <a:ext cx="1571228" cy="4323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6713314" y="476672"/>
            <a:ext cx="23495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96694" y="2229179"/>
            <a:ext cx="17368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Learning Curve</a:t>
            </a:r>
            <a:endParaRPr lang="zh-CN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600120" y="6364483"/>
            <a:ext cx="139776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Loss Surface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8140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5" grpId="0" animBg="1"/>
      <p:bldP spid="28" grpId="0" animBg="1"/>
      <p:bldP spid="29" grpId="0" animBg="1"/>
      <p:bldP spid="43008" grpId="0" animBg="1"/>
      <p:bldP spid="43009" grpId="0"/>
      <p:bldP spid="36" grpId="0"/>
      <p:bldP spid="38" grpId="0"/>
      <p:bldP spid="39" grpId="0"/>
      <p:bldP spid="3" grpId="0"/>
      <p:bldP spid="23" grpId="0"/>
      <p:bldP spid="4" grpId="0" animBg="1"/>
      <p:bldP spid="6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Adaptive Learning Rates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 smtClean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&gt;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2156" r="-519" b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4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learning rate of each parameter by the  </a:t>
            </a:r>
            <a:r>
              <a:rPr lang="en-US" altLang="zh-TW" b="1" i="1" dirty="0"/>
              <a:t> root mean square of its previous derivatives</a:t>
            </a:r>
          </a:p>
          <a:p>
            <a:pPr marL="0" indent="0">
              <a:buNone/>
            </a:pP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84400" y="4639345"/>
                <a:ext cx="4269709" cy="138499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/>
                  <a:t>: </a:t>
                </a:r>
                <a:r>
                  <a:rPr lang="en-US" altLang="zh-TW" sz="2800" b="1" i="1" dirty="0"/>
                  <a:t>root mean square</a:t>
                </a:r>
                <a:r>
                  <a:rPr lang="en-US" altLang="zh-TW" sz="2800" dirty="0"/>
                  <a:t> of the previous derivatives of parameter w</a:t>
                </a: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400" y="4639345"/>
                <a:ext cx="4269709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032125" y="3501008"/>
            <a:ext cx="3425372" cy="61204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</a:t>
            </a:r>
            <a:r>
              <a:rPr lang="zh-TW" altLang="en-US" sz="2800" dirty="0"/>
              <a:t> </a:t>
            </a:r>
            <a:r>
              <a:rPr lang="en-US" altLang="zh-TW" sz="2800" dirty="0"/>
              <a:t>is one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405754" y="450461"/>
                <a:ext cx="2734916" cy="859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754" y="450461"/>
                <a:ext cx="2734916" cy="8593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93104" y="2977788"/>
            <a:ext cx="39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Vanilla Gradient descent</a:t>
            </a:r>
            <a:endParaRPr lang="zh-TW" altLang="en-US" sz="2800" b="1" i="1" u="sng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93104" y="4432345"/>
            <a:ext cx="1690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err="1"/>
              <a:t>Adagrad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83575" y="3646185"/>
                <a:ext cx="45485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5" y="3646185"/>
                <a:ext cx="4548550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439670" y="470979"/>
                <a:ext cx="2280817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670" y="470979"/>
                <a:ext cx="2280817" cy="81830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93104" y="4883836"/>
                <a:ext cx="3885423" cy="736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4" y="4883836"/>
                <a:ext cx="3885423" cy="7366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484399" y="6103365"/>
            <a:ext cx="4269709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Parameter dependent</a:t>
            </a:r>
          </a:p>
        </p:txBody>
      </p:sp>
      <p:sp>
        <p:nvSpPr>
          <p:cNvPr id="5" name="矩形 4"/>
          <p:cNvSpPr/>
          <p:nvPr/>
        </p:nvSpPr>
        <p:spPr>
          <a:xfrm>
            <a:off x="3007622" y="5363628"/>
            <a:ext cx="628274" cy="312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4" grpId="0"/>
      <p:bldP spid="18" grpId="0"/>
      <p:bldP spid="20" grpId="0"/>
      <p:bldP spid="21" grpId="0"/>
      <p:bldP spid="23" grpId="0"/>
      <p:bldP spid="24" grpId="0"/>
      <p:bldP spid="13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err="1"/>
              <a:t>Adagrad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5157" y="1823804"/>
                <a:ext cx="368979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7" y="1823804"/>
                <a:ext cx="3689793" cy="7411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 rot="5400000">
                <a:off x="1600896" y="4920988"/>
                <a:ext cx="6801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600896" y="4920988"/>
                <a:ext cx="68018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5157" y="2976701"/>
                <a:ext cx="3689793" cy="740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7" y="2976701"/>
                <a:ext cx="3689793" cy="740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44137" y="5499897"/>
                <a:ext cx="3885423" cy="736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" y="5499897"/>
                <a:ext cx="3885423" cy="7366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106845" y="1737826"/>
                <a:ext cx="2841419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45" y="1737826"/>
                <a:ext cx="2841419" cy="521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51288" y="2278951"/>
                <a:ext cx="4304896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88" y="2278951"/>
                <a:ext cx="4304896" cy="10911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283968" y="4725144"/>
                <a:ext cx="408022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725144"/>
                <a:ext cx="4080220" cy="167629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5393" y="4056052"/>
                <a:ext cx="368979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3" y="4056052"/>
                <a:ext cx="3689793" cy="7411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168944" y="3527760"/>
                <a:ext cx="479554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944" y="3527760"/>
                <a:ext cx="4795544" cy="90935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675528" y="90551"/>
                <a:ext cx="4269709" cy="138499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800" dirty="0"/>
                  <a:t>: </a:t>
                </a:r>
                <a:r>
                  <a:rPr lang="en-US" altLang="zh-TW" sz="2800" b="1" i="1" dirty="0"/>
                  <a:t>root mean square</a:t>
                </a:r>
                <a:r>
                  <a:rPr lang="en-US" altLang="zh-TW" sz="2800" dirty="0"/>
                  <a:t> of the previous derivatives of parameter w</a:t>
                </a: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28" y="90551"/>
                <a:ext cx="4269709" cy="138499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0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learning rate of each parameter by the  </a:t>
            </a:r>
            <a:r>
              <a:rPr lang="en-US" altLang="zh-TW" b="1" i="1" dirty="0"/>
              <a:t> root mean square of its previous derivatives</a:t>
            </a:r>
          </a:p>
          <a:p>
            <a:pPr marL="0" indent="0">
              <a:buNone/>
            </a:pP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42116" y="2725080"/>
                <a:ext cx="2280817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16" y="2725080"/>
                <a:ext cx="2280817" cy="8183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5496" y="5389865"/>
                <a:ext cx="5935664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389865"/>
                <a:ext cx="5935664" cy="127368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902032" y="2912310"/>
            <a:ext cx="248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1/t decay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496" y="3478696"/>
                <a:ext cx="4530664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478696"/>
                <a:ext cx="4530664" cy="7377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20138" y="3666215"/>
                <a:ext cx="408022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8" y="3666215"/>
                <a:ext cx="4080220" cy="16762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87824" y="3276211"/>
                <a:ext cx="792088" cy="53296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276211"/>
                <a:ext cx="792088" cy="5329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向下箭號 4"/>
          <p:cNvSpPr/>
          <p:nvPr/>
        </p:nvSpPr>
        <p:spPr>
          <a:xfrm>
            <a:off x="1915038" y="4180823"/>
            <a:ext cx="438150" cy="1126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7824" y="3919213"/>
                <a:ext cx="792088" cy="52322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919213"/>
                <a:ext cx="792088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>
            <a:stCxn id="4" idx="3"/>
          </p:cNvCxnSpPr>
          <p:nvPr/>
        </p:nvCxnSpPr>
        <p:spPr>
          <a:xfrm flipV="1">
            <a:off x="3779912" y="3134232"/>
            <a:ext cx="696893" cy="4084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1" idx="3"/>
            <a:endCxn id="12" idx="1"/>
          </p:cNvCxnSpPr>
          <p:nvPr/>
        </p:nvCxnSpPr>
        <p:spPr>
          <a:xfrm>
            <a:off x="3779912" y="4180823"/>
            <a:ext cx="840226" cy="32353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646591" y="3143143"/>
            <a:ext cx="771525" cy="385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770001" y="4584554"/>
            <a:ext cx="771525" cy="385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  <p:bldP spid="12" grpId="0"/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Contradiction?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7584" y="4461952"/>
                <a:ext cx="5935664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61952"/>
                <a:ext cx="5935664" cy="12736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89610" y="2120322"/>
            <a:ext cx="397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Vanilla Gradient descent</a:t>
            </a:r>
            <a:endParaRPr lang="zh-TW" altLang="en-US" sz="28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3782194"/>
            <a:ext cx="163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err="1"/>
              <a:t>Adagrad</a:t>
            </a:r>
            <a:endParaRPr lang="zh-TW" altLang="en-US" sz="2800" b="1" i="1" u="sng" dirty="0"/>
          </a:p>
        </p:txBody>
      </p:sp>
      <p:sp>
        <p:nvSpPr>
          <p:cNvPr id="3" name="矩形 2"/>
          <p:cNvSpPr/>
          <p:nvPr/>
        </p:nvSpPr>
        <p:spPr>
          <a:xfrm>
            <a:off x="6130300" y="2541742"/>
            <a:ext cx="2114108" cy="829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Larger </a:t>
            </a:r>
            <a:r>
              <a:rPr lang="en-US" altLang="zh-TW" sz="2400" dirty="0"/>
              <a:t>gradient, </a:t>
            </a:r>
          </a:p>
          <a:p>
            <a:pPr algn="ctr"/>
            <a:r>
              <a:rPr lang="en-US" altLang="zh-TW" sz="2400" dirty="0"/>
              <a:t>larger step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285021" y="5352675"/>
            <a:ext cx="2114108" cy="829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gradient, smaller step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7066404" y="3996565"/>
            <a:ext cx="2114108" cy="829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gradient, </a:t>
            </a:r>
          </a:p>
          <a:p>
            <a:pPr algn="ctr"/>
            <a:r>
              <a:rPr lang="en-US" altLang="zh-TW" sz="2400" dirty="0"/>
              <a:t>larger step</a:t>
            </a:r>
            <a:endParaRPr lang="zh-TW" altLang="en-US" sz="2400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4349094" y="3180485"/>
            <a:ext cx="6549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945602" y="5047993"/>
            <a:ext cx="6492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956534" y="5661248"/>
            <a:ext cx="183960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3" idx="1"/>
          </p:cNvCxnSpPr>
          <p:nvPr/>
        </p:nvCxnSpPr>
        <p:spPr>
          <a:xfrm flipV="1">
            <a:off x="5208816" y="2956408"/>
            <a:ext cx="9214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14" idx="1"/>
          </p:cNvCxnSpPr>
          <p:nvPr/>
        </p:nvCxnSpPr>
        <p:spPr>
          <a:xfrm flipV="1">
            <a:off x="6594832" y="4411231"/>
            <a:ext cx="471572" cy="263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190596" y="5661248"/>
            <a:ext cx="1094425" cy="1826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52714" y="2714571"/>
                <a:ext cx="4437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" y="2714571"/>
                <a:ext cx="4437882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444208" y="460343"/>
                <a:ext cx="2734916" cy="859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460343"/>
                <a:ext cx="2734916" cy="8593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995936" y="553348"/>
                <a:ext cx="2280817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53348"/>
                <a:ext cx="2280817" cy="81830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4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animBg="1"/>
      <p:bldP spid="12" grpId="0" animBg="1"/>
      <p:bldP spid="14" grpId="0" animBg="1"/>
      <p:bldP spid="22" grpId="0"/>
      <p:bldP spid="2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Intuitive Reason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surprise it is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95536" y="5098301"/>
                <a:ext cx="6840760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2800" b="0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098301"/>
                <a:ext cx="6840760" cy="12736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601552" y="5966808"/>
            <a:ext cx="2488519" cy="55305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造成反差的效果</a:t>
            </a:r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3988946" y="6249777"/>
            <a:ext cx="1810241" cy="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17" idx="1"/>
          </p:cNvCxnSpPr>
          <p:nvPr/>
        </p:nvCxnSpPr>
        <p:spPr>
          <a:xfrm>
            <a:off x="6034006" y="6243336"/>
            <a:ext cx="567546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95002"/>
              </p:ext>
            </p:extLst>
          </p:nvPr>
        </p:nvGraphicFramePr>
        <p:xfrm>
          <a:off x="1615440" y="2517914"/>
          <a:ext cx="6096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aseline="30000" dirty="0" smtClean="0"/>
                        <a:t>&lt;0&gt;</a:t>
                      </a:r>
                      <a:endParaRPr lang="zh-TW" altLang="en-US" sz="28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&lt;1&gt;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&lt;2&gt;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&lt;3&gt;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&lt;4&gt;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……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48869"/>
              </p:ext>
            </p:extLst>
          </p:nvPr>
        </p:nvGraphicFramePr>
        <p:xfrm>
          <a:off x="1615440" y="3606619"/>
          <a:ext cx="6096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aseline="30000" dirty="0" smtClean="0"/>
                        <a:t>&lt;0&gt;</a:t>
                      </a:r>
                      <a:endParaRPr lang="zh-TW" altLang="en-US" sz="28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&lt;1&gt;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&lt;2&gt;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&lt;3&gt;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g</a:t>
                      </a:r>
                      <a:r>
                        <a:rPr lang="en-US" altLang="zh-TW" sz="28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&lt;4&gt;</a:t>
                      </a:r>
                      <a:endParaRPr lang="zh-TW" altLang="en-US" sz="28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……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10.8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20.9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31.7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12.1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……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071797" y="1916832"/>
            <a:ext cx="8002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2400" dirty="0"/>
              <a:t>反差</a:t>
            </a:r>
          </a:p>
        </p:txBody>
      </p:sp>
      <p:sp>
        <p:nvSpPr>
          <p:cNvPr id="5" name="矩形 4"/>
          <p:cNvSpPr/>
          <p:nvPr/>
        </p:nvSpPr>
        <p:spPr>
          <a:xfrm>
            <a:off x="5645244" y="2517914"/>
            <a:ext cx="984155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88224" y="476672"/>
                <a:ext cx="2605469" cy="7366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476672"/>
                <a:ext cx="2605469" cy="7366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88352" y="548680"/>
                <a:ext cx="1955856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52" y="548680"/>
                <a:ext cx="1955856" cy="7014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641336" y="3589157"/>
            <a:ext cx="984155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19029" y="2056457"/>
            <a:ext cx="119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特別大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6149075" y="4649658"/>
            <a:ext cx="119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特別小</a:t>
            </a:r>
          </a:p>
        </p:txBody>
      </p:sp>
    </p:spTree>
    <p:extLst>
      <p:ext uri="{BB962C8B-B14F-4D97-AF65-F5344CB8AC3E}">
        <p14:creationId xmlns:p14="http://schemas.microsoft.com/office/powerpoint/2010/main" val="6928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4" grpId="0" animBg="1"/>
      <p:bldP spid="5" grpId="0" animBg="1"/>
      <p:bldP spid="16" grpId="0" animBg="1"/>
      <p:bldP spid="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Regularization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loss function to be minimized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51619" y="2801239"/>
            <a:ext cx="1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Gradient:</a:t>
            </a:r>
            <a:endParaRPr lang="zh-TW" altLang="en-US" sz="2800" dirty="0"/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101760"/>
              </p:ext>
            </p:extLst>
          </p:nvPr>
        </p:nvGraphicFramePr>
        <p:xfrm>
          <a:off x="6002338" y="2533650"/>
          <a:ext cx="2614612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0" name="方程式" r:id="rId4" imgW="939600" imgH="393480" progId="Equation.3">
                  <p:embed/>
                </p:oleObj>
              </mc:Choice>
              <mc:Fallback>
                <p:oleObj name="方程式" r:id="rId4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38" y="2533650"/>
                        <a:ext cx="2614612" cy="1084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411856" y="4103182"/>
            <a:ext cx="1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Update:</a:t>
            </a:r>
            <a:endParaRPr lang="zh-TW" altLang="en-US" sz="2800" dirty="0"/>
          </a:p>
        </p:txBody>
      </p:sp>
      <p:graphicFrame>
        <p:nvGraphicFramePr>
          <p:cNvPr id="2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826676"/>
              </p:ext>
            </p:extLst>
          </p:nvPr>
        </p:nvGraphicFramePr>
        <p:xfrm>
          <a:off x="1735138" y="3849688"/>
          <a:ext cx="353536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1" name="公式" r:id="rId6" imgW="1269720" imgH="406080" progId="Equation.3">
                  <p:embed/>
                </p:oleObj>
              </mc:Choice>
              <mc:Fallback>
                <p:oleObj name="公式" r:id="rId6" imgW="12697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849688"/>
                        <a:ext cx="3535362" cy="1120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165859"/>
              </p:ext>
            </p:extLst>
          </p:nvPr>
        </p:nvGraphicFramePr>
        <p:xfrm>
          <a:off x="5161049" y="3825311"/>
          <a:ext cx="3500437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2" name="方程式" r:id="rId8" imgW="1257120" imgH="431640" progId="Equation.3">
                  <p:embed/>
                </p:oleObj>
              </mc:Choice>
              <mc:Fallback>
                <p:oleObj name="方程式" r:id="rId8" imgW="1257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049" y="3825311"/>
                        <a:ext cx="3500437" cy="1190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368537"/>
              </p:ext>
            </p:extLst>
          </p:nvPr>
        </p:nvGraphicFramePr>
        <p:xfrm>
          <a:off x="2690813" y="4822825"/>
          <a:ext cx="332263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3" name="方程式" r:id="rId10" imgW="1193760" imgH="393480" progId="Equation.3">
                  <p:embed/>
                </p:oleObj>
              </mc:Choice>
              <mc:Fallback>
                <p:oleObj name="方程式" r:id="rId10" imgW="119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4822825"/>
                        <a:ext cx="3322637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線單箭頭接點 28"/>
          <p:cNvCxnSpPr/>
          <p:nvPr/>
        </p:nvCxnSpPr>
        <p:spPr>
          <a:xfrm flipH="1">
            <a:off x="3884570" y="5639558"/>
            <a:ext cx="4252" cy="4168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3080975" y="5639558"/>
            <a:ext cx="160719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5342703" y="5861271"/>
            <a:ext cx="68769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343123" y="6013450"/>
            <a:ext cx="308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Closer to </a:t>
            </a:r>
            <a:r>
              <a:rPr lang="en-US" altLang="zh-TW" sz="2800" dirty="0" smtClean="0">
                <a:solidFill>
                  <a:srgbClr val="0000FF"/>
                </a:solidFill>
              </a:rPr>
              <a:t>1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23704"/>
              </p:ext>
            </p:extLst>
          </p:nvPr>
        </p:nvGraphicFramePr>
        <p:xfrm>
          <a:off x="473075" y="2541588"/>
          <a:ext cx="37814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4" name="方程式" r:id="rId12" imgW="1358640" imgH="393480" progId="Equation.3">
                  <p:embed/>
                </p:oleObj>
              </mc:Choice>
              <mc:Fallback>
                <p:oleObj name="方程式" r:id="rId12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541588"/>
                        <a:ext cx="3781425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33791" y="5073229"/>
            <a:ext cx="2181559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Weight Decay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4576811" y="360561"/>
            <a:ext cx="4040139" cy="1149152"/>
            <a:chOff x="4305135" y="4947373"/>
            <a:chExt cx="4040139" cy="1149152"/>
          </a:xfrm>
        </p:grpSpPr>
        <p:graphicFrame>
          <p:nvGraphicFramePr>
            <p:cNvPr id="2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3795574"/>
                </p:ext>
              </p:extLst>
            </p:nvPr>
          </p:nvGraphicFramePr>
          <p:xfrm>
            <a:off x="4314612" y="5359925"/>
            <a:ext cx="4030662" cy="73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55" name="方程式" r:id="rId14" imgW="1447560" imgH="266400" progId="Equation.3">
                    <p:embed/>
                  </p:oleObj>
                </mc:Choice>
                <mc:Fallback>
                  <p:oleObj name="方程式" r:id="rId14" imgW="14475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612" y="5359925"/>
                          <a:ext cx="4030662" cy="7366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/>
            <p:cNvSpPr txBox="1"/>
            <p:nvPr/>
          </p:nvSpPr>
          <p:spPr>
            <a:xfrm>
              <a:off x="4305135" y="4947373"/>
              <a:ext cx="3777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L2 regularization: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82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32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31" y="1570767"/>
            <a:ext cx="5583524" cy="30940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165" y="4784319"/>
            <a:ext cx="5416056" cy="17003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Larger gradient, larger steps?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93345" y="3917228"/>
                <a:ext cx="2370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5" y="3917228"/>
                <a:ext cx="23702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28" t="-1667" r="-102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55495" y="5525625"/>
                <a:ext cx="2269339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95" y="5525625"/>
                <a:ext cx="2269339" cy="8217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2252373" y="1482473"/>
            <a:ext cx="797861" cy="14354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057945" y="2943678"/>
            <a:ext cx="598554" cy="839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692269" y="3797772"/>
            <a:ext cx="326687" cy="304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672334" y="3071150"/>
            <a:ext cx="164892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77252" y="315953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252" y="3159534"/>
                <a:ext cx="3720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839333" y="2279300"/>
                <a:ext cx="1925798" cy="701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33" y="2279300"/>
                <a:ext cx="1925798" cy="70128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/>
          <p:nvPr/>
        </p:nvCxnSpPr>
        <p:spPr>
          <a:xfrm>
            <a:off x="4885181" y="3153596"/>
            <a:ext cx="17571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6747298" y="5488921"/>
            <a:ext cx="164892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852216" y="557730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16" y="5577305"/>
                <a:ext cx="37202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961267" y="5033902"/>
                <a:ext cx="145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67" y="5033902"/>
                <a:ext cx="14560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113" r="-6695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>
            <a:stCxn id="29" idx="1"/>
            <a:endCxn id="31" idx="3"/>
          </p:cNvCxnSpPr>
          <p:nvPr/>
        </p:nvCxnSpPr>
        <p:spPr>
          <a:xfrm flipH="1" flipV="1">
            <a:off x="6417307" y="5218568"/>
            <a:ext cx="354139" cy="2945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898193" y="1840332"/>
            <a:ext cx="135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Best step: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37068" y="3653002"/>
                <a:ext cx="69839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068" y="3653002"/>
                <a:ext cx="698396" cy="70128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/>
          <p:cNvSpPr/>
          <p:nvPr/>
        </p:nvSpPr>
        <p:spPr>
          <a:xfrm>
            <a:off x="4796375" y="4457325"/>
            <a:ext cx="164892" cy="1648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458101" y="2233069"/>
                <a:ext cx="1709635" cy="79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01" y="2233069"/>
                <a:ext cx="1709635" cy="7937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>
            <a:off x="6499951" y="2671547"/>
            <a:ext cx="98828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73262" y="2452207"/>
            <a:ext cx="284362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Larger 1</a:t>
            </a:r>
            <a:r>
              <a:rPr lang="en-US" altLang="zh-TW" sz="2000" baseline="30000" dirty="0"/>
              <a:t>st</a:t>
            </a:r>
            <a:r>
              <a:rPr lang="en-US" altLang="zh-TW" sz="2000" dirty="0"/>
              <a:t> order derivative means </a:t>
            </a:r>
            <a:r>
              <a:rPr lang="en-US" altLang="zh-TW" sz="2000" dirty="0" smtClean="0"/>
              <a:t>how far </a:t>
            </a:r>
            <a:r>
              <a:rPr lang="en-US" altLang="zh-TW" sz="2000" dirty="0"/>
              <a:t>from the minima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03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 animBg="1"/>
      <p:bldP spid="23" grpId="0"/>
      <p:bldP spid="24" grpId="0"/>
      <p:bldP spid="29" grpId="0" animBg="1"/>
      <p:bldP spid="30" grpId="0"/>
      <p:bldP spid="31" grpId="0"/>
      <p:bldP spid="36" grpId="0"/>
      <p:bldP spid="28" grpId="0"/>
      <p:bldP spid="33" grpId="0" animBg="1"/>
      <p:bldP spid="37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75" y="3913113"/>
            <a:ext cx="2960678" cy="26451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Comparison between </a:t>
            </a:r>
            <a:br>
              <a:rPr lang="en-US" altLang="zh-TW" dirty="0"/>
            </a:br>
            <a:r>
              <a:rPr lang="en-US" altLang="zh-TW" dirty="0"/>
              <a:t>different parameters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5329" y="1981145"/>
            <a:ext cx="5558825" cy="4289424"/>
            <a:chOff x="773413" y="2230720"/>
            <a:chExt cx="5558825" cy="42894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3" y="2230720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571" r="-428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接點 9"/>
          <p:cNvCxnSpPr/>
          <p:nvPr/>
        </p:nvCxnSpPr>
        <p:spPr>
          <a:xfrm flipH="1">
            <a:off x="544206" y="4055026"/>
            <a:ext cx="469379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898146" y="2163845"/>
            <a:ext cx="0" cy="37823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087" y="2348756"/>
            <a:ext cx="3746235" cy="1469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452360" y="3369374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60" y="3369374"/>
                <a:ext cx="421847" cy="369332"/>
              </a:xfrm>
              <a:prstGeom prst="rect">
                <a:avLst/>
              </a:prstGeom>
              <a:blipFill>
                <a:blip r:embed="rId8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76844" y="5900377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844" y="5900377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/>
          <p:cNvSpPr/>
          <p:nvPr/>
        </p:nvSpPr>
        <p:spPr>
          <a:xfrm>
            <a:off x="5630508" y="2840990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399327" y="3487848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851445" y="4594328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467845" y="5900377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423841" y="2415685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210846" y="3058446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b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742370" y="4185126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c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36129" y="5497005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09977" y="4550520"/>
            <a:ext cx="88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c &gt; 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945045" y="2164263"/>
            <a:ext cx="88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 &gt; b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974199" y="269387"/>
            <a:ext cx="284362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order derivative means far from the minima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448959" y="2464548"/>
            <a:ext cx="457200" cy="68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647574" y="4216862"/>
            <a:ext cx="457200" cy="68481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80410" y="1454626"/>
            <a:ext cx="322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 not cross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5876174" y="459783"/>
            <a:ext cx="3099534" cy="9789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8"/>
          <p:cNvSpPr/>
          <p:nvPr/>
        </p:nvSpPr>
        <p:spPr>
          <a:xfrm>
            <a:off x="976097" y="3960948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2"/>
          <p:cNvSpPr txBox="1"/>
          <p:nvPr/>
        </p:nvSpPr>
        <p:spPr>
          <a:xfrm>
            <a:off x="862017" y="3581560"/>
            <a:ext cx="28161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70C0"/>
                </a:solidFill>
              </a:rPr>
              <a:t>a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39" name="橢圓 29"/>
          <p:cNvSpPr/>
          <p:nvPr/>
        </p:nvSpPr>
        <p:spPr>
          <a:xfrm>
            <a:off x="1769754" y="3965045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33"/>
          <p:cNvSpPr txBox="1"/>
          <p:nvPr/>
        </p:nvSpPr>
        <p:spPr>
          <a:xfrm>
            <a:off x="1656998" y="3582491"/>
            <a:ext cx="22485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70C0"/>
                </a:solidFill>
              </a:rPr>
              <a:t>b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42" name="橢圓 30"/>
          <p:cNvSpPr/>
          <p:nvPr/>
        </p:nvSpPr>
        <p:spPr>
          <a:xfrm>
            <a:off x="2818668" y="5180383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34"/>
          <p:cNvSpPr txBox="1"/>
          <p:nvPr/>
        </p:nvSpPr>
        <p:spPr>
          <a:xfrm>
            <a:off x="3104726" y="5012185"/>
            <a:ext cx="165176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50"/>
                </a:solidFill>
              </a:rPr>
              <a:t>c</a:t>
            </a:r>
            <a:endParaRPr lang="zh-TW" altLang="en-US" sz="1600" b="1" dirty="0">
              <a:solidFill>
                <a:srgbClr val="00B050"/>
              </a:solidFill>
            </a:endParaRPr>
          </a:p>
        </p:txBody>
      </p:sp>
      <p:sp>
        <p:nvSpPr>
          <p:cNvPr id="44" name="橢圓 31"/>
          <p:cNvSpPr/>
          <p:nvPr/>
        </p:nvSpPr>
        <p:spPr>
          <a:xfrm>
            <a:off x="2817654" y="4336428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35"/>
          <p:cNvSpPr txBox="1"/>
          <p:nvPr/>
        </p:nvSpPr>
        <p:spPr>
          <a:xfrm>
            <a:off x="3035664" y="4114947"/>
            <a:ext cx="21092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50"/>
                </a:solidFill>
              </a:rPr>
              <a:t>d</a:t>
            </a:r>
            <a:endParaRPr lang="zh-TW" alt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40" grpId="0"/>
      <p:bldP spid="38" grpId="0"/>
      <p:bldP spid="4" grpId="0" animBg="1"/>
      <p:bldP spid="47" grpId="0"/>
      <p:bldP spid="9" grpId="0"/>
      <p:bldP spid="28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49" y="3668181"/>
            <a:ext cx="5416056" cy="17003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Second Derivative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431" y="1570767"/>
            <a:ext cx="5583524" cy="1973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28650" y="2987492"/>
                <a:ext cx="2370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87492"/>
                <a:ext cx="23702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28" r="-10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4279" y="4409487"/>
                <a:ext cx="2269339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79" y="4409487"/>
                <a:ext cx="2269339" cy="8217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/>
          <p:cNvSpPr/>
          <p:nvPr/>
        </p:nvSpPr>
        <p:spPr>
          <a:xfrm>
            <a:off x="6725529" y="2443106"/>
            <a:ext cx="164892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081841" y="2644931"/>
                <a:ext cx="69839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41" y="2644931"/>
                <a:ext cx="698396" cy="70128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85477" y="251650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77" y="2516500"/>
                <a:ext cx="37202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847558" y="1636266"/>
                <a:ext cx="1925798" cy="701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58" y="1636266"/>
                <a:ext cx="1925798" cy="70128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/>
          <p:nvPr/>
        </p:nvCxnSpPr>
        <p:spPr>
          <a:xfrm>
            <a:off x="4893406" y="2510562"/>
            <a:ext cx="17571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6756082" y="4372783"/>
            <a:ext cx="164892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861000" y="446116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00" y="4461167"/>
                <a:ext cx="37202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987991" y="4113093"/>
                <a:ext cx="145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991" y="4113093"/>
                <a:ext cx="145604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6695" r="-711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 flipH="1" flipV="1">
            <a:off x="6398826" y="4405212"/>
            <a:ext cx="386031" cy="375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906418" y="1197298"/>
            <a:ext cx="135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Best step: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003638" y="5680015"/>
                <a:ext cx="1322798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38" y="5680015"/>
                <a:ext cx="1322798" cy="7411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橢圓 26"/>
          <p:cNvSpPr/>
          <p:nvPr/>
        </p:nvSpPr>
        <p:spPr>
          <a:xfrm>
            <a:off x="4809238" y="3376193"/>
            <a:ext cx="164892" cy="1648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677551" y="5610681"/>
            <a:ext cx="4837799" cy="989733"/>
            <a:chOff x="4125436" y="5610681"/>
            <a:chExt cx="4837799" cy="989733"/>
          </a:xfrm>
        </p:grpSpPr>
        <p:sp>
          <p:nvSpPr>
            <p:cNvPr id="28" name="文字方塊 27"/>
            <p:cNvSpPr txBox="1"/>
            <p:nvPr/>
          </p:nvSpPr>
          <p:spPr>
            <a:xfrm>
              <a:off x="4125436" y="5850652"/>
              <a:ext cx="3293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The best step is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6066292" y="5610681"/>
              <a:ext cx="2896943" cy="989733"/>
              <a:chOff x="6066292" y="5610681"/>
              <a:chExt cx="2896943" cy="98973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245007" y="5610681"/>
                <a:ext cx="2584200" cy="9897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6066292" y="5610681"/>
                <a:ext cx="2896943" cy="989733"/>
                <a:chOff x="6135564" y="5633435"/>
                <a:chExt cx="2896943" cy="989733"/>
              </a:xfrm>
            </p:grpSpPr>
            <p:sp>
              <p:nvSpPr>
                <p:cNvPr id="34" name="文字方塊 33"/>
                <p:cNvSpPr txBox="1"/>
                <p:nvPr/>
              </p:nvSpPr>
              <p:spPr>
                <a:xfrm>
                  <a:off x="6456919" y="5633435"/>
                  <a:ext cx="22964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|First derivative|</a:t>
                  </a:r>
                  <a:endParaRPr lang="zh-TW" altLang="en-US" sz="2400" dirty="0"/>
                </a:p>
              </p:txBody>
            </p:sp>
            <p:cxnSp>
              <p:nvCxnSpPr>
                <p:cNvPr id="6" name="直線接點 5"/>
                <p:cNvCxnSpPr/>
                <p:nvPr/>
              </p:nvCxnSpPr>
              <p:spPr>
                <a:xfrm>
                  <a:off x="6398826" y="6113376"/>
                  <a:ext cx="2370420" cy="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字方塊 34"/>
                <p:cNvSpPr txBox="1"/>
                <p:nvPr/>
              </p:nvSpPr>
              <p:spPr>
                <a:xfrm>
                  <a:off x="6135564" y="6161503"/>
                  <a:ext cx="28969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Second derivative</a:t>
                  </a:r>
                  <a:endParaRPr lang="zh-TW" altLang="en-US" sz="2400" dirty="0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14763" y="1596250"/>
                <a:ext cx="1709635" cy="79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763" y="1596250"/>
                <a:ext cx="1709635" cy="7937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>
            <a:off x="6526477" y="2047239"/>
            <a:ext cx="108852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145187" y="2084288"/>
            <a:ext cx="447885" cy="305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24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75" y="3913113"/>
            <a:ext cx="2960678" cy="26451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Comparison between </a:t>
            </a:r>
            <a:br>
              <a:rPr lang="en-US" altLang="zh-TW" dirty="0"/>
            </a:br>
            <a:r>
              <a:rPr lang="en-US" altLang="zh-TW" dirty="0"/>
              <a:t>different parameters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5329" y="1981145"/>
            <a:ext cx="5558825" cy="4289424"/>
            <a:chOff x="773413" y="2230720"/>
            <a:chExt cx="5558825" cy="42894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3" y="2230720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571" r="-428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接點 9"/>
          <p:cNvCxnSpPr/>
          <p:nvPr/>
        </p:nvCxnSpPr>
        <p:spPr>
          <a:xfrm flipH="1">
            <a:off x="544206" y="4055026"/>
            <a:ext cx="469379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898146" y="2163845"/>
            <a:ext cx="0" cy="37823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087" y="2348756"/>
            <a:ext cx="3746235" cy="1469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452360" y="3369374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60" y="3369374"/>
                <a:ext cx="421847" cy="369332"/>
              </a:xfrm>
              <a:prstGeom prst="rect">
                <a:avLst/>
              </a:prstGeom>
              <a:blipFill>
                <a:blip r:embed="rId8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76844" y="5900377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844" y="5900377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/>
          <p:cNvSpPr/>
          <p:nvPr/>
        </p:nvSpPr>
        <p:spPr>
          <a:xfrm>
            <a:off x="5630508" y="2840990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399327" y="3487848"/>
            <a:ext cx="149902" cy="149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851445" y="4594328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467845" y="5900377"/>
            <a:ext cx="149902" cy="1499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423841" y="2415685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210846" y="3058446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b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742370" y="4185126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c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36129" y="5497005"/>
            <a:ext cx="56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09977" y="4550520"/>
            <a:ext cx="88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c &gt; 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945045" y="2164263"/>
            <a:ext cx="88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 &gt; b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974199" y="269387"/>
            <a:ext cx="284362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order derivative means far from the minima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448959" y="2464548"/>
            <a:ext cx="457200" cy="68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647574" y="4216862"/>
            <a:ext cx="457200" cy="68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780410" y="1454626"/>
            <a:ext cx="322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 not cross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5876174" y="459783"/>
            <a:ext cx="3099534" cy="9789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442813" y="1686173"/>
            <a:ext cx="4795191" cy="989733"/>
            <a:chOff x="450463" y="1098472"/>
            <a:chExt cx="4795191" cy="989733"/>
          </a:xfrm>
        </p:grpSpPr>
        <p:grpSp>
          <p:nvGrpSpPr>
            <p:cNvPr id="37" name="群組 36"/>
            <p:cNvGrpSpPr/>
            <p:nvPr/>
          </p:nvGrpSpPr>
          <p:grpSpPr>
            <a:xfrm>
              <a:off x="2348711" y="1098472"/>
              <a:ext cx="2896943" cy="989733"/>
              <a:chOff x="6066292" y="5610681"/>
              <a:chExt cx="2896943" cy="989733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245007" y="5610681"/>
                <a:ext cx="2584200" cy="9897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2" name="群組 41"/>
              <p:cNvGrpSpPr/>
              <p:nvPr/>
            </p:nvGrpSpPr>
            <p:grpSpPr>
              <a:xfrm>
                <a:off x="6066292" y="5610681"/>
                <a:ext cx="2896943" cy="989733"/>
                <a:chOff x="6135564" y="5633435"/>
                <a:chExt cx="2896943" cy="989733"/>
              </a:xfrm>
            </p:grpSpPr>
            <p:sp>
              <p:nvSpPr>
                <p:cNvPr id="43" name="文字方塊 42"/>
                <p:cNvSpPr txBox="1"/>
                <p:nvPr/>
              </p:nvSpPr>
              <p:spPr>
                <a:xfrm>
                  <a:off x="6456919" y="5633435"/>
                  <a:ext cx="22964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|First derivative|</a:t>
                  </a:r>
                  <a:endParaRPr lang="zh-TW" altLang="en-US" sz="2400" dirty="0"/>
                </a:p>
              </p:txBody>
            </p:sp>
            <p:cxnSp>
              <p:nvCxnSpPr>
                <p:cNvPr id="44" name="直線接點 43"/>
                <p:cNvCxnSpPr/>
                <p:nvPr/>
              </p:nvCxnSpPr>
              <p:spPr>
                <a:xfrm>
                  <a:off x="6398826" y="6113376"/>
                  <a:ext cx="2370420" cy="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文字方塊 44"/>
                <p:cNvSpPr txBox="1"/>
                <p:nvPr/>
              </p:nvSpPr>
              <p:spPr>
                <a:xfrm>
                  <a:off x="6135564" y="6161503"/>
                  <a:ext cx="28969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Second derivative</a:t>
                  </a:r>
                  <a:endParaRPr lang="zh-TW" altLang="en-US" sz="2400" dirty="0"/>
                </a:p>
              </p:txBody>
            </p:sp>
          </p:grpSp>
        </p:grpSp>
        <p:sp>
          <p:nvSpPr>
            <p:cNvPr id="39" name="文字方塊 38"/>
            <p:cNvSpPr txBox="1"/>
            <p:nvPr/>
          </p:nvSpPr>
          <p:spPr>
            <a:xfrm>
              <a:off x="450463" y="1283138"/>
              <a:ext cx="2732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The best step is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3262983" y="4797957"/>
            <a:ext cx="1720825" cy="8063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</a:t>
            </a:r>
          </a:p>
          <a:p>
            <a:pPr algn="ctr"/>
            <a:r>
              <a:rPr lang="en-US" altLang="zh-TW" sz="2400" dirty="0"/>
              <a:t>Second</a:t>
            </a:r>
            <a:endParaRPr lang="zh-TW" altLang="en-US" sz="2400" dirty="0"/>
          </a:p>
        </p:txBody>
      </p:sp>
      <p:cxnSp>
        <p:nvCxnSpPr>
          <p:cNvPr id="50" name="直線單箭頭接點 49"/>
          <p:cNvCxnSpPr/>
          <p:nvPr/>
        </p:nvCxnSpPr>
        <p:spPr>
          <a:xfrm>
            <a:off x="1260092" y="5215383"/>
            <a:ext cx="200025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74540" y="2520595"/>
            <a:ext cx="1492466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</a:t>
            </a:r>
          </a:p>
          <a:p>
            <a:pPr algn="ctr"/>
            <a:r>
              <a:rPr lang="en-US" altLang="zh-TW" sz="2400" dirty="0"/>
              <a:t>Second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rot="5400000" flipH="1">
            <a:off x="539298" y="4332576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072283" y="6297143"/>
            <a:ext cx="399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Larger second derivative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130176" y="3665071"/>
            <a:ext cx="399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smaller second derivative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3" grpId="0"/>
      <p:bldP spid="5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5690639" y="228114"/>
            <a:ext cx="2896943" cy="1478910"/>
            <a:chOff x="6022886" y="43863"/>
            <a:chExt cx="2896943" cy="1478910"/>
          </a:xfrm>
        </p:grpSpPr>
        <p:grpSp>
          <p:nvGrpSpPr>
            <p:cNvPr id="7" name="群組 6"/>
            <p:cNvGrpSpPr/>
            <p:nvPr/>
          </p:nvGrpSpPr>
          <p:grpSpPr>
            <a:xfrm>
              <a:off x="6022886" y="533040"/>
              <a:ext cx="2896943" cy="989733"/>
              <a:chOff x="6066292" y="5610681"/>
              <a:chExt cx="2896943" cy="98973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245007" y="5610681"/>
                <a:ext cx="2584200" cy="9897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6066292" y="5610681"/>
                <a:ext cx="2896943" cy="989733"/>
                <a:chOff x="6135564" y="5633435"/>
                <a:chExt cx="2896943" cy="989733"/>
              </a:xfrm>
            </p:grpSpPr>
            <p:sp>
              <p:nvSpPr>
                <p:cNvPr id="11" name="文字方塊 10"/>
                <p:cNvSpPr txBox="1"/>
                <p:nvPr/>
              </p:nvSpPr>
              <p:spPr>
                <a:xfrm>
                  <a:off x="6456919" y="5633435"/>
                  <a:ext cx="22964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|First derivative|</a:t>
                  </a:r>
                  <a:endParaRPr lang="zh-TW" altLang="en-US" sz="2400" dirty="0"/>
                </a:p>
              </p:txBody>
            </p:sp>
            <p:cxnSp>
              <p:nvCxnSpPr>
                <p:cNvPr id="12" name="直線接點 11"/>
                <p:cNvCxnSpPr/>
                <p:nvPr/>
              </p:nvCxnSpPr>
              <p:spPr>
                <a:xfrm>
                  <a:off x="6398826" y="6113376"/>
                  <a:ext cx="2370420" cy="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6135564" y="6161503"/>
                  <a:ext cx="28969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Second derivative</a:t>
                  </a:r>
                  <a:endParaRPr lang="zh-TW" altLang="en-US" sz="2400" dirty="0"/>
                </a:p>
              </p:txBody>
            </p:sp>
          </p:grpSp>
        </p:grpSp>
        <p:sp>
          <p:nvSpPr>
            <p:cNvPr id="8" name="文字方塊 7"/>
            <p:cNvSpPr txBox="1"/>
            <p:nvPr/>
          </p:nvSpPr>
          <p:spPr>
            <a:xfrm>
              <a:off x="6105020" y="43863"/>
              <a:ext cx="2732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The best step is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39702" y="2038270"/>
            <a:ext cx="71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Use </a:t>
            </a:r>
            <a:r>
              <a:rPr lang="en-US" altLang="zh-TW" sz="2400" i="1" dirty="0"/>
              <a:t>first derivative </a:t>
            </a:r>
            <a:r>
              <a:rPr lang="en-US" altLang="zh-TW" sz="2400" dirty="0"/>
              <a:t>to estimate </a:t>
            </a:r>
            <a:r>
              <a:rPr lang="en-US" altLang="zh-TW" sz="2400" i="1" dirty="0"/>
              <a:t>second derivative</a:t>
            </a:r>
            <a:endParaRPr lang="zh-TW" altLang="en-US" sz="2400" i="1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67" y="2815422"/>
            <a:ext cx="3114675" cy="18002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147" y="4629822"/>
            <a:ext cx="1952625" cy="195262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46" y="2890372"/>
            <a:ext cx="3746235" cy="146965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226" y="4706220"/>
            <a:ext cx="3736281" cy="1857375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596304" y="5592359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536213" y="5983644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471710" y="5993375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3915166" y="5820089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322232" y="4986365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38271" y="5438282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736192" y="5956478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830541" y="5463619"/>
            <a:ext cx="128739" cy="1287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53833" y="4761212"/>
                <a:ext cx="2640018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en-US" sz="24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first</m:t>
                                  </m:r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derivative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3" y="4761212"/>
                <a:ext cx="2640018" cy="4472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339067" y="3909633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67" y="3909633"/>
                <a:ext cx="421847" cy="369332"/>
              </a:xfrm>
              <a:prstGeom prst="rect">
                <a:avLst/>
              </a:prstGeom>
              <a:blipFill>
                <a:blip r:embed="rId8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707772" y="3909633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72" y="3909633"/>
                <a:ext cx="428964" cy="369332"/>
              </a:xfrm>
              <a:prstGeom prst="rect">
                <a:avLst/>
              </a:prstGeom>
              <a:blipFill>
                <a:blip r:embed="rId9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5292817" y="2510245"/>
            <a:ext cx="292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larger second derivative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18588" y="2725489"/>
            <a:ext cx="251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smaller second derivative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07503" y="558797"/>
                <a:ext cx="5583135" cy="1091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3" y="558797"/>
                <a:ext cx="5583135" cy="109170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4947481" y="914400"/>
            <a:ext cx="1221090" cy="725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58907" y="1432313"/>
            <a:ext cx="1453087" cy="375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086381" y="1409992"/>
            <a:ext cx="35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?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15" y="2060848"/>
            <a:ext cx="54673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Comparison between BGD and </a:t>
            </a:r>
            <a:r>
              <a:rPr lang="en-US" altLang="zh-CN" dirty="0" err="1" smtClean="0"/>
              <a:t>AdaGrad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parameters </a:t>
            </a:r>
          </a:p>
          <a:p>
            <a:pPr lvl="1"/>
            <a:r>
              <a:rPr lang="en-US" altLang="zh-CN" dirty="0" smtClean="0"/>
              <a:t>b</a:t>
            </a:r>
            <a:r>
              <a:rPr lang="en-US" altLang="zh-CN" dirty="0"/>
              <a:t>=-120 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dirty="0"/>
              <a:t>w=-</a:t>
            </a:r>
            <a:r>
              <a:rPr lang="en-US" altLang="zh-CN" dirty="0" smtClean="0"/>
              <a:t>4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dirty="0" smtClean="0"/>
              <a:t>iteration=100000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08104" y="630002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Linear_Regression_BGD_Demo.py</a:t>
            </a:r>
            <a:endParaRPr lang="zh-CN" altLang="en-US" u="sng" dirty="0"/>
          </a:p>
        </p:txBody>
      </p:sp>
      <p:sp>
        <p:nvSpPr>
          <p:cNvPr id="5" name="矩形 4"/>
          <p:cNvSpPr/>
          <p:nvPr/>
        </p:nvSpPr>
        <p:spPr>
          <a:xfrm>
            <a:off x="7092280" y="1876182"/>
            <a:ext cx="147989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/>
              <a:t>lr</a:t>
            </a:r>
            <a:r>
              <a:rPr lang="en-US" altLang="zh-CN" b="1" dirty="0"/>
              <a:t>=0.0000001 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5204174" y="1988840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176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01" y="139291"/>
            <a:ext cx="4583623" cy="34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9" y="3588190"/>
            <a:ext cx="4336295" cy="322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79838" y="3403524"/>
            <a:ext cx="137088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</a:t>
            </a:r>
            <a:r>
              <a:rPr lang="en-US" altLang="zh-CN" b="1" dirty="0" smtClean="0"/>
              <a:t>=0.000001 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5940152" y="773996"/>
            <a:ext cx="147989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/>
              <a:t>lr</a:t>
            </a:r>
            <a:r>
              <a:rPr lang="en-US" altLang="zh-CN" b="1" dirty="0"/>
              <a:t>=0.0000001 </a:t>
            </a:r>
            <a:endParaRPr lang="zh-CN" altLang="en-US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54" y="3637791"/>
            <a:ext cx="4381715" cy="318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083945" y="3399915"/>
            <a:ext cx="14359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lr</a:t>
            </a:r>
            <a:r>
              <a:rPr lang="en-US" altLang="zh-CN" b="1" dirty="0" smtClean="0"/>
              <a:t>=0.00001 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94052" y="1268760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3992482" y="4149080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384910" y="4139438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912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37" y="4088110"/>
            <a:ext cx="4536504" cy="260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07024"/>
            <a:ext cx="4873686" cy="289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179"/>
            <a:ext cx="54673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064424" y="188640"/>
            <a:ext cx="147989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/>
              <a:t>lr</a:t>
            </a:r>
            <a:r>
              <a:rPr lang="en-US" altLang="zh-CN" b="1" dirty="0"/>
              <a:t>=0.0000001 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7500440" y="571909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88166" y="7565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parameters </a:t>
            </a:r>
          </a:p>
          <a:p>
            <a:pPr lvl="1"/>
            <a:r>
              <a:rPr lang="en-US" altLang="zh-CN" dirty="0" smtClean="0"/>
              <a:t>b=-120 </a:t>
            </a:r>
            <a:r>
              <a:rPr lang="en-US" altLang="zh-CN" i="1" dirty="0" smtClean="0"/>
              <a:t/>
            </a:r>
            <a:br>
              <a:rPr lang="en-US" altLang="zh-CN" i="1" dirty="0" smtClean="0"/>
            </a:br>
            <a:r>
              <a:rPr lang="en-US" altLang="zh-CN" dirty="0" smtClean="0"/>
              <a:t>w=-4</a:t>
            </a:r>
            <a:r>
              <a:rPr lang="en-US" altLang="zh-CN" i="1" dirty="0" smtClean="0"/>
              <a:t/>
            </a:r>
            <a:br>
              <a:rPr lang="en-US" altLang="zh-CN" i="1" dirty="0" smtClean="0"/>
            </a:br>
            <a:r>
              <a:rPr lang="en-US" altLang="zh-CN" dirty="0" smtClean="0"/>
              <a:t>iteration=100000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97" y="20696"/>
            <a:ext cx="54864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156176" y="1228110"/>
            <a:ext cx="137088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</a:t>
            </a:r>
            <a:r>
              <a:rPr lang="en-US" altLang="zh-CN" b="1" dirty="0" smtClean="0"/>
              <a:t>=0.000001 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823985" y="1189132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41029"/>
            <a:ext cx="4067944" cy="234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15200"/>
            <a:ext cx="3943552" cy="218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52280" y="26064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parameters </a:t>
            </a:r>
          </a:p>
          <a:p>
            <a:pPr lvl="1"/>
            <a:r>
              <a:rPr lang="en-US" altLang="zh-CN" smtClean="0"/>
              <a:t>b=-120 </a:t>
            </a:r>
            <a:r>
              <a:rPr lang="en-US" altLang="zh-CN" i="1" smtClean="0"/>
              <a:t/>
            </a:r>
            <a:br>
              <a:rPr lang="en-US" altLang="zh-CN" i="1" smtClean="0"/>
            </a:br>
            <a:r>
              <a:rPr lang="en-US" altLang="zh-CN" smtClean="0"/>
              <a:t>w=-4</a:t>
            </a:r>
            <a:r>
              <a:rPr lang="en-US" altLang="zh-CN" i="1" smtClean="0"/>
              <a:t/>
            </a:r>
            <a:br>
              <a:rPr lang="en-US" altLang="zh-CN" i="1" smtClean="0"/>
            </a:br>
            <a:r>
              <a:rPr lang="en-US" altLang="zh-CN" smtClean="0"/>
              <a:t>iteration=100000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6632"/>
            <a:ext cx="8229600" cy="4525963"/>
          </a:xfrm>
        </p:spPr>
        <p:txBody>
          <a:bodyPr/>
          <a:lstStyle/>
          <a:p>
            <a:r>
              <a:rPr lang="en-US" altLang="zh-CN" dirty="0"/>
              <a:t>BGD</a:t>
            </a:r>
          </a:p>
          <a:p>
            <a:r>
              <a:rPr lang="en-US" altLang="zh-CN" dirty="0"/>
              <a:t>parameters </a:t>
            </a:r>
          </a:p>
          <a:p>
            <a:pPr lvl="1"/>
            <a:r>
              <a:rPr lang="en-US" altLang="zh-CN" dirty="0"/>
              <a:t>b=-</a:t>
            </a:r>
            <a:r>
              <a:rPr lang="en-US" altLang="zh-CN" dirty="0" smtClean="0"/>
              <a:t>120</a:t>
            </a:r>
            <a:r>
              <a:rPr lang="en-US" altLang="zh-CN" i="1" dirty="0"/>
              <a:t/>
            </a:r>
            <a:br>
              <a:rPr lang="en-US" altLang="zh-CN" i="1" dirty="0"/>
            </a:br>
            <a:r>
              <a:rPr lang="en-US" altLang="zh-CN" dirty="0"/>
              <a:t>w=-4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iteration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71" y="116632"/>
            <a:ext cx="549592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36915" y="436022"/>
            <a:ext cx="125386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</a:t>
            </a:r>
            <a:r>
              <a:rPr lang="en-US" altLang="zh-CN" b="1" dirty="0" smtClean="0"/>
              <a:t>=0.00001 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5304724" y="397044"/>
            <a:ext cx="60785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BGD</a:t>
            </a:r>
            <a:endParaRPr lang="zh-CN" altLang="en-US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65" y="3789040"/>
            <a:ext cx="4843535" cy="28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0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Regularization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loss function to be minimized</a:t>
            </a:r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167217"/>
              </p:ext>
            </p:extLst>
          </p:nvPr>
        </p:nvGraphicFramePr>
        <p:xfrm>
          <a:off x="4767628" y="2402237"/>
          <a:ext cx="3570288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" name="方程式" r:id="rId4" imgW="1282680" imgH="393480" progId="Equation.3">
                  <p:embed/>
                </p:oleObj>
              </mc:Choice>
              <mc:Fallback>
                <p:oleObj name="方程式" r:id="rId4" imgW="1282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628" y="2402237"/>
                        <a:ext cx="3570288" cy="1084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427403" y="3338602"/>
            <a:ext cx="1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Update:</a:t>
            </a:r>
            <a:endParaRPr lang="zh-TW" altLang="en-US" sz="2800" dirty="0"/>
          </a:p>
        </p:txBody>
      </p:sp>
      <p:graphicFrame>
        <p:nvGraphicFramePr>
          <p:cNvPr id="2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314126"/>
              </p:ext>
            </p:extLst>
          </p:nvPr>
        </p:nvGraphicFramePr>
        <p:xfrm>
          <a:off x="899592" y="3635375"/>
          <a:ext cx="353536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5" name="公式" r:id="rId6" imgW="1269720" imgH="406080" progId="Equation.3">
                  <p:embed/>
                </p:oleObj>
              </mc:Choice>
              <mc:Fallback>
                <p:oleObj name="公式" r:id="rId6" imgW="12697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35375"/>
                        <a:ext cx="3535363" cy="1120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21992"/>
              </p:ext>
            </p:extLst>
          </p:nvPr>
        </p:nvGraphicFramePr>
        <p:xfrm>
          <a:off x="4391068" y="3636476"/>
          <a:ext cx="43846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" name="方程式" r:id="rId8" imgW="1574640" imgH="431640" progId="Equation.3">
                  <p:embed/>
                </p:oleObj>
              </mc:Choice>
              <mc:Fallback>
                <p:oleObj name="方程式" r:id="rId8" imgW="1574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68" y="3636476"/>
                        <a:ext cx="4384675" cy="1190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041047"/>
              </p:ext>
            </p:extLst>
          </p:nvPr>
        </p:nvGraphicFramePr>
        <p:xfrm>
          <a:off x="1173132" y="4592414"/>
          <a:ext cx="4241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7" name="方程式" r:id="rId10" imgW="1523880" imgH="393480" progId="Equation.3">
                  <p:embed/>
                </p:oleObj>
              </mc:Choice>
              <mc:Fallback>
                <p:oleObj name="方程式" r:id="rId10" imgW="1523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32" y="4592414"/>
                        <a:ext cx="4241800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接點 29"/>
          <p:cNvCxnSpPr/>
          <p:nvPr/>
        </p:nvCxnSpPr>
        <p:spPr>
          <a:xfrm>
            <a:off x="3549715" y="5377471"/>
            <a:ext cx="186521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448950" y="4903093"/>
            <a:ext cx="226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Always delete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144414"/>
              </p:ext>
            </p:extLst>
          </p:nvPr>
        </p:nvGraphicFramePr>
        <p:xfrm>
          <a:off x="475500" y="2425200"/>
          <a:ext cx="3744913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8" name="方程式" r:id="rId12" imgW="1346040" imgH="393480" progId="Equation.3">
                  <p:embed/>
                </p:oleObj>
              </mc:Choice>
              <mc:Fallback>
                <p:oleObj name="方程式" r:id="rId12" imgW="134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00" y="2425200"/>
                        <a:ext cx="3744913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4576811" y="360561"/>
            <a:ext cx="3702002" cy="1131689"/>
            <a:chOff x="4305135" y="4947373"/>
            <a:chExt cx="3702002" cy="1131689"/>
          </a:xfrm>
        </p:grpSpPr>
        <p:graphicFrame>
          <p:nvGraphicFramePr>
            <p:cNvPr id="2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854964"/>
                </p:ext>
              </p:extLst>
            </p:nvPr>
          </p:nvGraphicFramePr>
          <p:xfrm>
            <a:off x="4649574" y="5377387"/>
            <a:ext cx="3357563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29" name="方程式" r:id="rId14" imgW="1206360" imgH="253800" progId="Equation.3">
                    <p:embed/>
                  </p:oleObj>
                </mc:Choice>
                <mc:Fallback>
                  <p:oleObj name="方程式" r:id="rId14" imgW="1206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574" y="5377387"/>
                          <a:ext cx="3357563" cy="7016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/>
            <p:cNvSpPr txBox="1"/>
            <p:nvPr/>
          </p:nvSpPr>
          <p:spPr>
            <a:xfrm>
              <a:off x="4305135" y="4947373"/>
              <a:ext cx="237145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00FF"/>
                  </a:solidFill>
                </a:rPr>
                <a:t>L1 regularization:</a:t>
              </a:r>
              <a:endParaRPr lang="zh-TW" altLang="en-US" sz="24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946942"/>
              </p:ext>
            </p:extLst>
          </p:nvPr>
        </p:nvGraphicFramePr>
        <p:xfrm>
          <a:off x="1173132" y="5512814"/>
          <a:ext cx="332263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0" name="方程式" r:id="rId16" imgW="1193760" imgH="393480" progId="Equation.3">
                  <p:embed/>
                </p:oleObj>
              </mc:Choice>
              <mc:Fallback>
                <p:oleObj name="方程式" r:id="rId16" imgW="119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32" y="5512814"/>
                        <a:ext cx="3322637" cy="1085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627244" y="5715074"/>
            <a:ext cx="1662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…… L2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88640"/>
            <a:ext cx="8229600" cy="4525963"/>
          </a:xfrm>
        </p:spPr>
        <p:txBody>
          <a:bodyPr/>
          <a:lstStyle/>
          <a:p>
            <a:r>
              <a:rPr lang="en-US" altLang="zh-CN" dirty="0" err="1" smtClean="0"/>
              <a:t>AdaGrad</a:t>
            </a:r>
            <a:endParaRPr lang="en-US" altLang="zh-CN" dirty="0" smtClean="0"/>
          </a:p>
          <a:p>
            <a:r>
              <a:rPr lang="en-US" altLang="zh-CN" dirty="0" smtClean="0"/>
              <a:t>parameters</a:t>
            </a:r>
          </a:p>
          <a:p>
            <a:pPr lvl="1"/>
            <a:r>
              <a:rPr lang="en-US" altLang="zh-CN" dirty="0"/>
              <a:t>b=-120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</a:t>
            </a:r>
            <a:r>
              <a:rPr lang="en-US" altLang="zh-CN" dirty="0"/>
              <a:t>=-4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iteration=100000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2" y="3723184"/>
            <a:ext cx="5148063" cy="304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624"/>
            <a:ext cx="5040668" cy="367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6056" y="6435651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Linear_Regression_AdaGrad_Demo.py</a:t>
            </a:r>
            <a:endParaRPr lang="zh-CN" altLang="en-US" u="sng" dirty="0"/>
          </a:p>
        </p:txBody>
      </p:sp>
      <p:sp>
        <p:nvSpPr>
          <p:cNvPr id="7" name="矩形 6"/>
          <p:cNvSpPr/>
          <p:nvPr/>
        </p:nvSpPr>
        <p:spPr>
          <a:xfrm>
            <a:off x="6156176" y="1228110"/>
            <a:ext cx="75533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</a:t>
            </a:r>
            <a:r>
              <a:rPr lang="en-US" altLang="zh-CN" b="1" dirty="0" smtClean="0"/>
              <a:t> = 1 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23985" y="1189132"/>
            <a:ext cx="102278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AdaGrad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290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0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40" y="2398395"/>
            <a:ext cx="7162800" cy="352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506216" y="592264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6" y="5922645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3790" y="3975854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0" y="3975854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79255" y="1729795"/>
            <a:ext cx="797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Error Surface can be very complex when training NN.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720428" y="4702385"/>
            <a:ext cx="2083228" cy="8063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Learning Rate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761917" y="4507499"/>
            <a:ext cx="20002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94251" y="2978815"/>
            <a:ext cx="2083228" cy="8063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Learning Rate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135740" y="2783929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88766" y="1514436"/>
                <a:ext cx="368979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66" y="1514436"/>
                <a:ext cx="3689793" cy="63235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 rot="5400000">
                <a:off x="1396295" y="4265385"/>
                <a:ext cx="479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96295" y="4265385"/>
                <a:ext cx="479378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88766" y="2413255"/>
                <a:ext cx="368979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66" y="2413255"/>
                <a:ext cx="3689793" cy="63235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-36512" y="4911580"/>
                <a:ext cx="388542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4911580"/>
                <a:ext cx="3885423" cy="63235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5361" y="1628800"/>
                <a:ext cx="21095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1" y="1628800"/>
                <a:ext cx="2109552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901619" y="2464709"/>
                <a:ext cx="5566588" cy="894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400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19" y="2464709"/>
                <a:ext cx="5566588" cy="89447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11749" y="3359185"/>
                <a:ext cx="3689792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49" y="3359185"/>
                <a:ext cx="3689792" cy="63235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104453" y="3629597"/>
                <a:ext cx="7524331" cy="1189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40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600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sz="1600" b="0" i="1" baseline="30000" smtClean="0">
                                    <a:latin typeface="Cambria Math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TW" sz="1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16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en-US" altLang="zh-TW" sz="1600" b="0" i="1" smtClean="0">
                                            <a:latin typeface="Cambria Math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zh-TW" sz="1600" b="0" i="1" smtClean="0">
                                            <a:latin typeface="Cambria Math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16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altLang="zh-TW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TW" alt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TW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TW" sz="1600" b="0" i="1" smtClean="0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600" b="0" i="1" smtClean="0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TW" sz="1600" b="0" i="1" smtClean="0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600" b="0" i="1" smtClean="0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sz="20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53" y="3629597"/>
                <a:ext cx="7524331" cy="1189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15481" y="4953756"/>
                <a:ext cx="52650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−1&gt;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&lt;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81" y="4953756"/>
                <a:ext cx="5265031" cy="44723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729488" y="5649346"/>
            <a:ext cx="5111474" cy="9316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Root Mean Square of the gradients with previous gradients being decayed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98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0" grpId="0"/>
      <p:bldP spid="12" grpId="0"/>
      <p:bldP spid="13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Hard to find </a:t>
            </a:r>
            <a:br>
              <a:rPr lang="en-US" altLang="zh-TW" dirty="0"/>
            </a:br>
            <a:r>
              <a:rPr lang="en-US" altLang="zh-TW" dirty="0"/>
              <a:t>optimal network parameters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8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physical world</a:t>
            </a:r>
            <a:r>
              <a:rPr lang="zh-TW" altLang="en-US" dirty="0"/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75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Vanilla Gradient Descent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422174" y="2717227"/>
            <a:ext cx="1709005" cy="62324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119857" y="3337491"/>
            <a:ext cx="908500" cy="68339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3960582" y="3992290"/>
            <a:ext cx="49277" cy="10960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3195780" y="4979154"/>
            <a:ext cx="780335" cy="9741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862211" y="4817963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71194" y="4319804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474068" y="233499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261041" y="2032344"/>
                <a:ext cx="3055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Start at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41" y="2032344"/>
                <a:ext cx="305532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9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261041" y="2619828"/>
                <a:ext cx="43939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41" y="2619828"/>
                <a:ext cx="439395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08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262505" y="3221046"/>
                <a:ext cx="44940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dirty="0"/>
                  <a:t> - </a:t>
                </a:r>
                <a:r>
                  <a:rPr lang="el-GR" altLang="zh-TW" dirty="0"/>
                  <a:t>η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0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505" y="3221046"/>
                <a:ext cx="449407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03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7666" y="3779118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666" y="3779118"/>
                <a:ext cx="399317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279130" y="4356069"/>
                <a:ext cx="4169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dirty="0"/>
                  <a:t> – </a:t>
                </a:r>
                <a:r>
                  <a:rPr lang="el-GR" altLang="zh-TW" dirty="0"/>
                  <a:t>η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30" y="4356069"/>
                <a:ext cx="4169019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339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 flipV="1">
            <a:off x="2652379" y="2974971"/>
            <a:ext cx="500337" cy="34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4009859" y="3445571"/>
            <a:ext cx="18498" cy="536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987054" y="4414030"/>
            <a:ext cx="412353" cy="5662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1552407" y="4576468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561390" y="4110059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 rot="5400000">
            <a:off x="6615158" y="4897436"/>
            <a:ext cx="77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089519" y="2792155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19" y="2792155"/>
                <a:ext cx="689088" cy="460575"/>
              </a:xfrm>
              <a:prstGeom prst="rect">
                <a:avLst/>
              </a:prstGeom>
              <a:blipFill rotWithShape="1">
                <a:blip r:embed="rId8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555776" y="3333998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333998"/>
                <a:ext cx="689088" cy="459806"/>
              </a:xfrm>
              <a:prstGeom prst="rect">
                <a:avLst/>
              </a:prstGeom>
              <a:blipFill rotWithShape="1">
                <a:blip r:embed="rId9"/>
                <a:stretch>
                  <a:fillRect l="-1770" r="-18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3203848" y="3961865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961865"/>
                <a:ext cx="689088" cy="460575"/>
              </a:xfrm>
              <a:prstGeom prst="rect">
                <a:avLst/>
              </a:prstGeom>
              <a:blipFill rotWithShape="1">
                <a:blip r:embed="rId10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3131840" y="4800205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800205"/>
                <a:ext cx="689088" cy="460575"/>
              </a:xfrm>
              <a:prstGeom prst="rect">
                <a:avLst/>
              </a:prstGeom>
              <a:blipFill rotWithShape="1">
                <a:blip r:embed="rId11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67955" y="1994785"/>
                <a:ext cx="1078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5" y="1994785"/>
                <a:ext cx="1078707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695" r="-23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861505" y="2753170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05" y="2753170"/>
                <a:ext cx="689088" cy="459806"/>
              </a:xfrm>
              <a:prstGeom prst="rect">
                <a:avLst/>
              </a:prstGeom>
              <a:blipFill rotWithShape="1">
                <a:blip r:embed="rId13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067944" y="3544489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544489"/>
                <a:ext cx="689088" cy="460575"/>
              </a:xfrm>
              <a:prstGeom prst="rect">
                <a:avLst/>
              </a:prstGeom>
              <a:blipFill rotWithShape="1">
                <a:blip r:embed="rId14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139952" y="4624609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624609"/>
                <a:ext cx="689088" cy="460575"/>
              </a:xfrm>
              <a:prstGeom prst="rect">
                <a:avLst/>
              </a:prstGeom>
              <a:blipFill rotWithShape="1">
                <a:blip r:embed="rId15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51"/>
          <p:cNvSpPr/>
          <p:nvPr/>
        </p:nvSpPr>
        <p:spPr>
          <a:xfrm>
            <a:off x="1313389" y="262370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262505" y="5424592"/>
                <a:ext cx="4169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Stop until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505" y="5424592"/>
                <a:ext cx="4169019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219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4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20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 animBg="1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91654" y="1468916"/>
                <a:ext cx="2580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Start at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54" y="1468916"/>
                <a:ext cx="258054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53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01909" y="2402286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09" y="2402286"/>
                <a:ext cx="399317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087535" y="3442919"/>
                <a:ext cx="4007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+ </a:t>
                </a:r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&lt;1&gt;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35" y="3442919"/>
                <a:ext cx="4007545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43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120584" y="3960557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4" y="3960557"/>
                <a:ext cx="399317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443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5101909" y="1930581"/>
            <a:ext cx="258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</a:t>
            </a:r>
            <a:r>
              <a:rPr lang="en-US" altLang="zh-TW" sz="2400" dirty="0" smtClean="0"/>
              <a:t>v</a:t>
            </a:r>
            <a:r>
              <a:rPr lang="en-US" altLang="zh-TW" sz="2400" baseline="30000" dirty="0" smtClean="0"/>
              <a:t>&lt;0&gt;</a:t>
            </a:r>
            <a:r>
              <a:rPr lang="en-US" altLang="zh-TW" sz="2400" dirty="0" smtClean="0"/>
              <a:t>=0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087535" y="2925645"/>
                <a:ext cx="4309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Movement v</a:t>
                </a:r>
                <a:r>
                  <a:rPr lang="en-US" altLang="zh-TW" sz="2400" baseline="30000" dirty="0" smtClean="0"/>
                  <a:t>&lt;1&gt;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000" dirty="0"/>
                  <a:t>= </a:t>
                </a:r>
                <a:r>
                  <a:rPr lang="el-GR" altLang="zh-TW" sz="2000" dirty="0"/>
                  <a:t>λ</a:t>
                </a:r>
                <a:r>
                  <a:rPr lang="en-US" altLang="zh-TW" sz="2000" dirty="0" smtClean="0"/>
                  <a:t>v</a:t>
                </a:r>
                <a:r>
                  <a:rPr lang="en-US" altLang="zh-TW" sz="2000" baseline="30000" dirty="0" smtClean="0"/>
                  <a:t>&lt;0&gt;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-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&lt;0&gt;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35" y="2925645"/>
                <a:ext cx="4309001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26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095138" y="4492400"/>
                <a:ext cx="44454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Movement v</a:t>
                </a:r>
                <a:r>
                  <a:rPr lang="en-US" altLang="zh-TW" sz="2400" baseline="30000" dirty="0" smtClean="0"/>
                  <a:t>&lt;2&gt;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000" dirty="0"/>
                  <a:t>= </a:t>
                </a:r>
                <a:r>
                  <a:rPr lang="el-GR" altLang="zh-TW" sz="2000" dirty="0"/>
                  <a:t>λ</a:t>
                </a:r>
                <a:r>
                  <a:rPr lang="en-US" altLang="zh-TW" sz="2000" dirty="0" smtClean="0"/>
                  <a:t>v</a:t>
                </a:r>
                <a:r>
                  <a:rPr lang="en-US" altLang="zh-TW" sz="2000" baseline="30000" dirty="0" smtClean="0"/>
                  <a:t>&lt;1&gt;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-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138" y="4492400"/>
                <a:ext cx="444541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9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101908" y="4954994"/>
                <a:ext cx="3993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+ </a:t>
                </a:r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&lt;2&gt;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08" y="4954994"/>
                <a:ext cx="399317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1482052" y="3044389"/>
            <a:ext cx="1286264" cy="46908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2756401" y="3512567"/>
            <a:ext cx="879813" cy="99140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3633384" y="4460694"/>
            <a:ext cx="27722" cy="124621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3228310" y="5706908"/>
            <a:ext cx="389211" cy="104850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452433" y="5277806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52433" y="4746765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443581" y="260723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2704878" y="3038035"/>
            <a:ext cx="32860" cy="4432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633384" y="4059418"/>
            <a:ext cx="450017" cy="3936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703232" y="5641540"/>
            <a:ext cx="323690" cy="342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142629" y="5036311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142629" y="4537020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827584" y="3039343"/>
                <a:ext cx="68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039343"/>
                <a:ext cx="689088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2143986" y="3536864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986" y="3536864"/>
                <a:ext cx="689088" cy="459806"/>
              </a:xfrm>
              <a:prstGeom prst="rect">
                <a:avLst/>
              </a:prstGeom>
              <a:blipFill rotWithShape="1">
                <a:blip r:embed="rId10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699792" y="4336577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336577"/>
                <a:ext cx="689088" cy="460575"/>
              </a:xfrm>
              <a:prstGeom prst="rect">
                <a:avLst/>
              </a:prstGeom>
              <a:blipFill rotWithShape="1">
                <a:blip r:embed="rId11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843808" y="5272681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272681"/>
                <a:ext cx="689088" cy="460575"/>
              </a:xfrm>
              <a:prstGeom prst="rect">
                <a:avLst/>
              </a:prstGeom>
              <a:blipFill rotWithShape="1">
                <a:blip r:embed="rId12"/>
                <a:stretch>
                  <a:fillRect l="-2655" r="-17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943216" y="2400299"/>
                <a:ext cx="68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16" y="2400299"/>
                <a:ext cx="689088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2655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2658776" y="2825178"/>
                <a:ext cx="689088" cy="459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76" y="2825178"/>
                <a:ext cx="689088" cy="459806"/>
              </a:xfrm>
              <a:prstGeom prst="rect">
                <a:avLst/>
              </a:prstGeom>
              <a:blipFill rotWithShape="1">
                <a:blip r:embed="rId14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779912" y="4120553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120553"/>
                <a:ext cx="689088" cy="460575"/>
              </a:xfrm>
              <a:prstGeom prst="rect">
                <a:avLst/>
              </a:prstGeom>
              <a:blipFill rotWithShape="1">
                <a:blip r:embed="rId15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981853" y="5381293"/>
                <a:ext cx="689088" cy="46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53" y="5381293"/>
                <a:ext cx="689088" cy="460575"/>
              </a:xfrm>
              <a:prstGeom prst="rect">
                <a:avLst/>
              </a:prstGeom>
              <a:blipFill rotWithShape="1">
                <a:blip r:embed="rId16"/>
                <a:stretch>
                  <a:fillRect l="-1770" r="-93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/>
          <p:cNvSpPr/>
          <p:nvPr/>
        </p:nvSpPr>
        <p:spPr>
          <a:xfrm>
            <a:off x="1282902" y="289594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769123" y="3495864"/>
            <a:ext cx="1008308" cy="39073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28928" y="3512687"/>
            <a:ext cx="78777" cy="74771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3646403" y="4503974"/>
            <a:ext cx="761038" cy="86574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H="1">
            <a:off x="2971614" y="4492400"/>
            <a:ext cx="623423" cy="44047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3283325" y="5618033"/>
            <a:ext cx="311713" cy="2350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3667257" y="5706908"/>
            <a:ext cx="30800" cy="1044483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5189726" y="5471970"/>
            <a:ext cx="3638550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Movement not just based on gradient, but previous movement.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438881" y="5776486"/>
            <a:ext cx="69019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142629" y="5535602"/>
            <a:ext cx="303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</a:t>
            </a:r>
          </a:p>
          <a:p>
            <a:r>
              <a:rPr lang="en-US" altLang="zh-TW" sz="2400" dirty="0"/>
              <a:t>of last step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9376" y="1542087"/>
            <a:ext cx="422386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Movement: movement of last step minus gradient at present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85" grpId="0" animBg="1"/>
      <p:bldP spid="57" grpId="0"/>
      <p:bldP spid="5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52265" y="2634037"/>
                <a:ext cx="4304360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v</a:t>
                </a:r>
                <a:r>
                  <a:rPr lang="en-US" altLang="zh-TW" sz="2400" baseline="30000" dirty="0"/>
                  <a:t>i</a:t>
                </a:r>
                <a:r>
                  <a:rPr lang="en-US" altLang="zh-TW" sz="2400" dirty="0"/>
                  <a:t> is actually the weighted sum of all the previous gradient: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000" dirty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5" y="2634037"/>
                <a:ext cx="4304360" cy="1178400"/>
              </a:xfrm>
              <a:prstGeom prst="rect">
                <a:avLst/>
              </a:prstGeom>
              <a:blipFill rotWithShape="1">
                <a:blip r:embed="rId3"/>
                <a:stretch>
                  <a:fillRect l="-2266" t="-4145" r="-2833" b="-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55576" y="3958406"/>
            <a:ext cx="258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V</a:t>
            </a:r>
            <a:r>
              <a:rPr lang="en-US" altLang="zh-TW" sz="2400" baseline="30000" dirty="0" smtClean="0"/>
              <a:t>&lt;0&gt; </a:t>
            </a:r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55576" y="4569174"/>
                <a:ext cx="2679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&lt;1&gt;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= - </a:t>
                </a:r>
                <a:r>
                  <a:rPr lang="el-GR" altLang="zh-TW" sz="24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569174"/>
                <a:ext cx="267915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64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55576" y="5247703"/>
                <a:ext cx="44205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&lt;2&gt;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= - </a:t>
                </a:r>
                <a:r>
                  <a:rPr lang="el-GR" altLang="zh-TW" sz="2400" dirty="0"/>
                  <a:t>λ η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- </a:t>
                </a:r>
                <a:r>
                  <a:rPr lang="el-GR" altLang="zh-TW" sz="24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47703"/>
                <a:ext cx="4420559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20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/>
          <p:cNvSpPr txBox="1"/>
          <p:nvPr/>
        </p:nvSpPr>
        <p:spPr>
          <a:xfrm rot="5400000">
            <a:off x="1107611" y="5954393"/>
            <a:ext cx="79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91654" y="1468916"/>
                <a:ext cx="2580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Start at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54" y="1468916"/>
                <a:ext cx="258054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53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101909" y="2402286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09" y="2402286"/>
                <a:ext cx="399317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87536" y="3442919"/>
                <a:ext cx="3740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+ </a:t>
                </a:r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&lt;1&gt;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36" y="3442919"/>
                <a:ext cx="374074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1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120584" y="3960557"/>
                <a:ext cx="3993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Compute gradient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4" y="3960557"/>
                <a:ext cx="399317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43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5101909" y="1930581"/>
            <a:ext cx="258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</a:t>
            </a:r>
            <a:r>
              <a:rPr lang="en-US" altLang="zh-TW" sz="2400" dirty="0" smtClean="0"/>
              <a:t>v</a:t>
            </a:r>
            <a:r>
              <a:rPr lang="en-US" altLang="zh-TW" sz="2400" baseline="30000" dirty="0" smtClean="0"/>
              <a:t>&lt;0&gt;</a:t>
            </a:r>
            <a:r>
              <a:rPr lang="en-US" altLang="zh-TW" sz="2400" dirty="0" smtClean="0"/>
              <a:t>=0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087535" y="2925645"/>
                <a:ext cx="4525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Movement v</a:t>
                </a:r>
                <a:r>
                  <a:rPr lang="en-US" altLang="zh-TW" sz="2400" baseline="30000" dirty="0" smtClean="0"/>
                  <a:t>&lt;1&gt;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000" dirty="0"/>
                  <a:t>=</a:t>
                </a:r>
                <a:r>
                  <a:rPr lang="en-US" altLang="zh-TW" sz="2400" dirty="0"/>
                  <a:t> </a:t>
                </a:r>
                <a:r>
                  <a:rPr lang="el-GR" altLang="zh-TW" sz="2000" dirty="0"/>
                  <a:t>λ</a:t>
                </a:r>
                <a:r>
                  <a:rPr lang="en-US" altLang="zh-TW" sz="2000" dirty="0" smtClean="0"/>
                  <a:t>v</a:t>
                </a:r>
                <a:r>
                  <a:rPr lang="en-US" altLang="zh-TW" sz="2000" baseline="30000" dirty="0" smtClean="0"/>
                  <a:t>&lt;0&gt;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-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35" y="2925645"/>
                <a:ext cx="4525025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215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095138" y="4492400"/>
                <a:ext cx="43734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Movement v</a:t>
                </a:r>
                <a:r>
                  <a:rPr lang="en-US" altLang="zh-TW" sz="2400" baseline="30000" dirty="0" smtClean="0"/>
                  <a:t>&lt;2&gt;</a:t>
                </a:r>
                <a:r>
                  <a:rPr lang="en-US" altLang="zh-TW" sz="2400" dirty="0" smtClean="0"/>
                  <a:t> </a:t>
                </a:r>
                <a:r>
                  <a:rPr lang="en-US" altLang="zh-TW" sz="2000" dirty="0"/>
                  <a:t>= </a:t>
                </a:r>
                <a:r>
                  <a:rPr lang="el-GR" altLang="zh-TW" sz="2000" dirty="0"/>
                  <a:t>λ</a:t>
                </a:r>
                <a:r>
                  <a:rPr lang="en-US" altLang="zh-TW" sz="2000" dirty="0" smtClean="0"/>
                  <a:t>v</a:t>
                </a:r>
                <a:r>
                  <a:rPr lang="en-US" altLang="zh-TW" sz="2000" baseline="30000" dirty="0" smtClean="0"/>
                  <a:t>&lt;1&gt;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- </a:t>
                </a:r>
                <a:r>
                  <a:rPr lang="el-GR" altLang="zh-TW" sz="2000" dirty="0"/>
                  <a:t>η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138" y="4492400"/>
                <a:ext cx="4373405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223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101908" y="4954994"/>
                <a:ext cx="4294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Move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/>
                  <a:t> + </a:t>
                </a:r>
                <a:r>
                  <a:rPr lang="en-US" altLang="zh-TW" sz="2400" dirty="0" smtClean="0"/>
                  <a:t>v</a:t>
                </a:r>
                <a:r>
                  <a:rPr lang="en-US" altLang="zh-TW" sz="2400" baseline="30000" dirty="0" smtClean="0"/>
                  <a:t>&lt;2&gt;</a:t>
                </a:r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08" y="4954994"/>
                <a:ext cx="4294627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5189726" y="5471970"/>
            <a:ext cx="3638550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Movement not just based on gradient, but previous movement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9376" y="1542087"/>
            <a:ext cx="422386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Movement: movement of last step minus gradient at present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60" grpId="0"/>
      <p:bldP spid="62" grpId="0"/>
      <p:bldP spid="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3" y="1209794"/>
            <a:ext cx="879505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79670" y="5916049"/>
            <a:ext cx="6032677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y = x**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-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4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*x -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3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+ np.random.randn(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9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宋体" pitchFamily="2" charset="-122"/>
                <a:cs typeface="宋体" pitchFamily="2" charset="-122"/>
              </a:rPr>
              <a:t>)</a:t>
            </a:r>
            <a:endParaRPr kumimoji="0" lang="zh-CN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9" y="6453336"/>
            <a:ext cx="597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blog.csdn.net/zql898626913/article/details/80958206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4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58298"/>
            <a:ext cx="8092324" cy="5097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9407769" y="5345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79912" y="476327"/>
            <a:ext cx="402499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RMSProp</a:t>
            </a:r>
            <a:r>
              <a:rPr lang="en-US" altLang="zh-TW" sz="2800" dirty="0"/>
              <a:t> + Momentum 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93705" y="3635526"/>
            <a:ext cx="280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momentum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293705" y="4001294"/>
            <a:ext cx="18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</a:t>
            </a:r>
            <a:r>
              <a:rPr lang="en-US" altLang="zh-TW" sz="2400" dirty="0" err="1"/>
              <a:t>RMSprop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4" idx="1"/>
          </p:cNvCxnSpPr>
          <p:nvPr/>
        </p:nvCxnSpPr>
        <p:spPr>
          <a:xfrm>
            <a:off x="4002157" y="3816626"/>
            <a:ext cx="291548" cy="4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9" idx="1"/>
          </p:cNvCxnSpPr>
          <p:nvPr/>
        </p:nvCxnSpPr>
        <p:spPr>
          <a:xfrm>
            <a:off x="4002157" y="4047459"/>
            <a:ext cx="291548" cy="18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662395"/>
                  </p:ext>
                </p:extLst>
              </p:nvPr>
            </p:nvGraphicFramePr>
            <p:xfrm>
              <a:off x="179512" y="188640"/>
              <a:ext cx="8712968" cy="65872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4456"/>
                    <a:gridCol w="4608512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Gradient Descent Method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400" b="1" i="1" dirty="0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zh-CN" altLang="en-US" sz="2400" b="1" i="1" dirty="0" smtClean="0"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oMath>
                          </a14:m>
                          <a:r>
                            <a:rPr lang="en-US" altLang="zh-CN" sz="2400" b="1" dirty="0" smtClean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𝒕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𝒕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1" dirty="0" smtClean="0"/>
                            <a:t>)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SGD,</a:t>
                          </a:r>
                          <a:r>
                            <a:rPr lang="en-US" altLang="zh-CN" sz="2400" b="1" baseline="0" dirty="0" smtClean="0"/>
                            <a:t> BGD, MBGD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1" dirty="0" smtClean="0"/>
                            <a:t>-</a:t>
                          </a:r>
                          <a:r>
                            <a:rPr lang="el-GR" altLang="zh-TW" sz="2400" b="1" dirty="0" smtClean="0"/>
                            <a:t>η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err="1" smtClean="0"/>
                            <a:t>Adagrad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1" dirty="0" smtClean="0"/>
                            <a:t>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TW" sz="28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TW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TW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TW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TW" sz="2800" b="1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TW" sz="2800" b="1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TW" sz="2800" b="1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𝒈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TW" sz="2800" b="1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&lt;</m:t>
                                                      </m:r>
                                                      <m:r>
                                                        <a:rPr lang="en-US" altLang="zh-TW" sz="2800" b="1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𝒊</m:t>
                                                      </m:r>
                                                      <m:r>
                                                        <a:rPr lang="en-US" altLang="zh-TW" sz="2800" b="1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&gt;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TW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TW" sz="28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8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TW" sz="28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b="1" dirty="0" err="1" smtClean="0"/>
                            <a:t>RMSProp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sz="2400" b="1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b="1" i="1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TW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TW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TW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&gt;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sz="24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p>
                                    <m:r>
                                      <a:rPr lang="en-US" altLang="zh-TW" sz="2400" b="1" i="1" smtClean="0">
                                        <a:latin typeface="Cambria Math"/>
                                      </a:rPr>
                                      <m:t>&lt;</m:t>
                                    </m:r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TW" sz="2400" b="1" i="1" smtClean="0">
                                        <a:latin typeface="Cambria Math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2400" b="1" dirty="0" smtClean="0"/>
                        </a:p>
                        <a:p>
                          <a:r>
                            <a:rPr lang="en-US" altLang="zh-CN" sz="2400" b="1" dirty="0" smtClean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altLang="zh-TW" sz="2400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1" dirty="0" smtClean="0"/>
                            <a:t>, </a:t>
                          </a:r>
                        </a:p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0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TW" sz="20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0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TW" sz="20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altLang="zh-TW" sz="2000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1" i="1" smtClean="0">
                                  <a:latin typeface="Cambria Math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TW" sz="20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000" b="1" i="1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0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000" b="1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000" b="1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TW" sz="20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2000" b="1" i="1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TW" sz="20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0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000" b="1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000" b="1" i="1" smtClean="0">
                                                  <a:latin typeface="Cambria Math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  <m:r>
                                                <a:rPr lang="en-US" altLang="zh-TW" sz="2000" b="1" i="1" smtClean="0">
                                                  <a:latin typeface="Cambria Math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US" altLang="zh-CN" sz="2000" b="1" dirty="0" smtClean="0"/>
                            <a:t> )</a:t>
                          </a:r>
                        </a:p>
                        <a:p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b="1" dirty="0" smtClean="0"/>
                            <a:t>SGD with Momentum (SGDM)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1" dirty="0" smtClean="0"/>
                            <a:t> </a:t>
                          </a:r>
                          <a:r>
                            <a:rPr lang="en-US" altLang="zh-TW" sz="2400" b="1" dirty="0" smtClean="0">
                              <a:solidFill>
                                <a:schemeClr val="tx1"/>
                              </a:solidFill>
                            </a:rPr>
                            <a:t>v</a:t>
                          </a:r>
                          <a:r>
                            <a:rPr lang="en-US" altLang="zh-TW" sz="2400" b="1" baseline="30000" dirty="0" smtClean="0">
                              <a:solidFill>
                                <a:schemeClr val="tx1"/>
                              </a:solidFill>
                            </a:rPr>
                            <a:t>&lt;t+1&gt; </a:t>
                          </a:r>
                          <a:r>
                            <a:rPr lang="en-US" altLang="zh-TW" sz="2400" b="1" baseline="0" dirty="0" smtClean="0">
                              <a:solidFill>
                                <a:schemeClr val="tx1"/>
                              </a:solidFill>
                            </a:rPr>
                            <a:t>= </a:t>
                          </a:r>
                          <a:r>
                            <a:rPr lang="el-GR" altLang="zh-TW" sz="2400" b="1" dirty="0" smtClean="0">
                              <a:solidFill>
                                <a:srgbClr val="FF0000"/>
                              </a:solidFill>
                            </a:rPr>
                            <a:t>λ</a:t>
                          </a:r>
                          <a:r>
                            <a:rPr lang="en-US" altLang="zh-TW" sz="2400" b="1" dirty="0" smtClean="0">
                              <a:solidFill>
                                <a:srgbClr val="FF0000"/>
                              </a:solidFill>
                            </a:rPr>
                            <a:t>v</a:t>
                          </a:r>
                          <a:r>
                            <a:rPr lang="en-US" altLang="zh-TW" sz="2400" b="1" kern="1200" baseline="300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zh-TW" sz="2400" b="1" baseline="30000" dirty="0" smtClean="0">
                              <a:solidFill>
                                <a:srgbClr val="FF0000"/>
                              </a:solidFill>
                            </a:rPr>
                            <a:t>t&gt;</a:t>
                          </a:r>
                          <a:r>
                            <a:rPr lang="en-US" altLang="zh-TW" sz="2400" b="1" dirty="0" smtClean="0"/>
                            <a:t> </a:t>
                          </a:r>
                          <a:r>
                            <a:rPr lang="en-US" altLang="zh-TW" sz="2400" b="1" dirty="0"/>
                            <a:t>- </a:t>
                          </a:r>
                          <a:r>
                            <a:rPr lang="el-GR" altLang="zh-TW" sz="2400" b="1" dirty="0"/>
                            <a:t>η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TW" sz="2400" b="1" i="1" smtClean="0">
                                      <a:latin typeface="Cambria Math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a14:m>
                          <a:endParaRPr lang="en-US" altLang="zh-TW" sz="2400" b="1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1" dirty="0" smtClean="0"/>
                            <a:t>v</a:t>
                          </a:r>
                          <a:r>
                            <a:rPr lang="en-US" altLang="zh-TW" sz="2400" b="1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zh-TW" sz="2400" b="1" baseline="30000" dirty="0" smtClean="0"/>
                            <a:t>0&gt;</a:t>
                          </a:r>
                          <a:r>
                            <a:rPr lang="en-US" altLang="zh-TW" sz="2400" b="1" dirty="0" smtClean="0"/>
                            <a:t>=0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SGD with </a:t>
                          </a:r>
                          <a:r>
                            <a:rPr lang="en-US" altLang="zh-TW" sz="2400" b="1" dirty="0" err="1" smtClean="0"/>
                            <a:t>Nesterov</a:t>
                          </a:r>
                          <a:r>
                            <a:rPr lang="en-US" altLang="zh-TW" sz="2400" b="1" dirty="0" smtClean="0"/>
                            <a:t> (NAG)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1" dirty="0" smtClean="0"/>
                            <a:t> </a:t>
                          </a:r>
                          <a:r>
                            <a:rPr lang="en-US" altLang="zh-TW" sz="2400" b="1" dirty="0" smtClean="0">
                              <a:solidFill>
                                <a:schemeClr val="tx1"/>
                              </a:solidFill>
                            </a:rPr>
                            <a:t>v</a:t>
                          </a:r>
                          <a:r>
                            <a:rPr lang="en-US" altLang="zh-TW" sz="2400" b="1" baseline="30000" dirty="0" smtClean="0">
                              <a:solidFill>
                                <a:schemeClr val="tx1"/>
                              </a:solidFill>
                            </a:rPr>
                            <a:t>&lt;t+1&gt; </a:t>
                          </a:r>
                          <a:r>
                            <a:rPr lang="en-US" altLang="zh-TW" sz="2400" b="1" baseline="0" dirty="0" smtClean="0">
                              <a:solidFill>
                                <a:schemeClr val="tx1"/>
                              </a:solidFill>
                            </a:rPr>
                            <a:t>= </a:t>
                          </a:r>
                          <a:r>
                            <a:rPr lang="el-GR" altLang="zh-TW" sz="2400" b="1" dirty="0" smtClean="0">
                              <a:solidFill>
                                <a:srgbClr val="FF0000"/>
                              </a:solidFill>
                            </a:rPr>
                            <a:t>λ</a:t>
                          </a:r>
                          <a:r>
                            <a:rPr lang="en-US" altLang="zh-TW" sz="2400" b="1" dirty="0" smtClean="0">
                              <a:solidFill>
                                <a:srgbClr val="FF0000"/>
                              </a:solidFill>
                            </a:rPr>
                            <a:t>v</a:t>
                          </a:r>
                          <a:r>
                            <a:rPr lang="en-US" altLang="zh-TW" sz="2400" b="1" kern="1200" baseline="300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zh-TW" sz="2400" b="1" baseline="30000" dirty="0" smtClean="0">
                              <a:solidFill>
                                <a:srgbClr val="FF0000"/>
                              </a:solidFill>
                            </a:rPr>
                            <a:t>t&gt;</a:t>
                          </a:r>
                          <a:r>
                            <a:rPr lang="en-US" altLang="zh-TW" sz="2400" b="1" dirty="0" smtClean="0"/>
                            <a:t> - </a:t>
                          </a:r>
                          <a:r>
                            <a:rPr lang="el-GR" altLang="zh-TW" sz="2400" b="1" dirty="0"/>
                            <a:t>η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TW" sz="24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r>
                                    <a:rPr lang="en-US" altLang="zh-TW" sz="2400" b="1" i="1" baseline="30000" smtClean="0">
                                      <a:latin typeface="Cambria Math"/>
                                    </a:rPr>
                                    <m:t>𝒏</m:t>
                                  </m:r>
                                  <m:d>
                                    <m:dPr>
                                      <m:ctrlPr>
                                        <a:rPr lang="en-US" altLang="zh-TW" sz="2400" b="1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b="1" i="1" smtClean="0">
                                              <a:solidFill>
                                                <a:srgbClr val="DB0DDB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b="1" i="1" smtClean="0">
                                              <a:solidFill>
                                                <a:srgbClr val="DB0DD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1" i="1" smtClean="0">
                                              <a:solidFill>
                                                <a:srgbClr val="DB0DDB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altLang="zh-TW" sz="2400" b="1" i="1">
                                              <a:solidFill>
                                                <a:srgbClr val="DB0DD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TW" sz="2400" b="1" i="1" smtClean="0">
                                              <a:solidFill>
                                                <a:srgbClr val="DB0DDB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nor/>
                                        </m:rPr>
                                        <a:rPr lang="en-US" altLang="zh-TW" sz="2400" b="1" i="0" dirty="0" smtClean="0">
                                          <a:solidFill>
                                            <a:srgbClr val="DB0DDB"/>
                                          </a:solidFill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TW" sz="2400" b="1" dirty="0" smtClean="0">
                                          <a:solidFill>
                                            <a:srgbClr val="DB0DDB"/>
                                          </a:solidFill>
                                        </a:rPr>
                                        <m:t>v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TW" sz="2400" b="1" i="0" baseline="30000" dirty="0" smtClean="0">
                                          <a:solidFill>
                                            <a:srgbClr val="DB0DDB"/>
                                          </a:solidFill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TW" sz="2400" b="1" i="0" baseline="30000" dirty="0" smtClean="0">
                                          <a:solidFill>
                                            <a:srgbClr val="DB0DDB"/>
                                          </a:solidFill>
                                        </a:rPr>
                                        <m:t>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TW" sz="2400" b="1" i="0" baseline="30000" dirty="0" smtClean="0">
                                          <a:solidFill>
                                            <a:srgbClr val="DB0DDB"/>
                                          </a:solidFill>
                                        </a:rPr>
                                        <m:t>−1&gt;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TW" altLang="en-US" sz="2400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zh-TW" alt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den>
                              </m:f>
                            </m:oMath>
                          </a14:m>
                          <a:endParaRPr lang="en-US" altLang="zh-TW" sz="2400" b="1" dirty="0" smtClean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</a:tr>
                  <a:tr h="568052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Adam</a:t>
                          </a:r>
                          <a:r>
                            <a:rPr lang="en-US" altLang="zh-TW" sz="2400" b="1" dirty="0" smtClean="0"/>
                            <a:t>(</a:t>
                          </a:r>
                          <a:r>
                            <a:rPr lang="en-US" altLang="zh-TW" sz="2400" b="1" dirty="0" err="1" smtClean="0"/>
                            <a:t>RMSProp</a:t>
                          </a:r>
                          <a:r>
                            <a:rPr lang="en-US" altLang="zh-TW" sz="2400" b="1" dirty="0" smtClean="0"/>
                            <a:t> + Momentum) 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 err="1" smtClean="0"/>
                            <a:t>Nadam</a:t>
                          </a:r>
                          <a:r>
                            <a:rPr lang="en-US" altLang="zh-CN" sz="2400" b="1" dirty="0" smtClean="0"/>
                            <a:t> (</a:t>
                          </a:r>
                          <a:r>
                            <a:rPr lang="en-US" altLang="zh-CN" sz="2400" b="1" dirty="0" err="1" smtClean="0"/>
                            <a:t>Nesterov+Adam</a:t>
                          </a:r>
                          <a:r>
                            <a:rPr lang="en-US" altLang="zh-CN" sz="2400" b="1" dirty="0" smtClean="0"/>
                            <a:t>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662395"/>
                  </p:ext>
                </p:extLst>
              </p:nvPr>
            </p:nvGraphicFramePr>
            <p:xfrm>
              <a:off x="179512" y="188640"/>
              <a:ext cx="8712968" cy="65872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4456"/>
                    <a:gridCol w="4608512"/>
                  </a:tblGrid>
                  <a:tr h="465455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Gradient Descent Method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10526" b="-1352632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SGD,</a:t>
                          </a:r>
                          <a:r>
                            <a:rPr lang="en-US" altLang="zh-CN" sz="2400" b="1" baseline="0" dirty="0" smtClean="0"/>
                            <a:t> BGD, MBGD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112000" b="-1270667"/>
                          </a:stretch>
                        </a:blipFill>
                      </a:tcPr>
                    </a:tc>
                  </a:tr>
                  <a:tr h="1008507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err="1" smtClean="0"/>
                            <a:t>Adagrad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95783" b="-474096"/>
                          </a:stretch>
                        </a:blipFill>
                      </a:tcPr>
                    </a:tc>
                  </a:tr>
                  <a:tr h="2131187">
                    <a:tc>
                      <a:txBody>
                        <a:bodyPr/>
                        <a:lstStyle/>
                        <a:p>
                          <a:r>
                            <a:rPr lang="en-US" altLang="zh-TW" sz="2400" b="1" dirty="0" err="1" smtClean="0"/>
                            <a:t>RMSProp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92857" b="-124857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TW" sz="2400" b="1" dirty="0" smtClean="0"/>
                            <a:t>SGD with Momentum (SGDM)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500000" b="-223704"/>
                          </a:stretch>
                        </a:blipFill>
                      </a:tcPr>
                    </a:tc>
                  </a:tr>
                  <a:tr h="676656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SGD with </a:t>
                          </a:r>
                          <a:r>
                            <a:rPr lang="en-US" altLang="zh-TW" sz="2400" b="1" dirty="0" err="1" smtClean="0"/>
                            <a:t>Nesterov</a:t>
                          </a:r>
                          <a:r>
                            <a:rPr lang="en-US" altLang="zh-TW" sz="2400" b="1" dirty="0" smtClean="0"/>
                            <a:t> (NAG)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9153" t="-729730" b="-172072"/>
                          </a:stretch>
                        </a:blipFill>
                      </a:tcPr>
                    </a:tc>
                  </a:tr>
                  <a:tr h="568052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 smtClean="0"/>
                            <a:t>Adam</a:t>
                          </a:r>
                          <a:r>
                            <a:rPr lang="en-US" altLang="zh-TW" sz="2400" b="1" dirty="0" smtClean="0"/>
                            <a:t>(</a:t>
                          </a:r>
                          <a:r>
                            <a:rPr lang="en-US" altLang="zh-TW" sz="2400" b="1" dirty="0" err="1" smtClean="0"/>
                            <a:t>RMSProp</a:t>
                          </a:r>
                          <a:r>
                            <a:rPr lang="en-US" altLang="zh-TW" sz="2400" b="1" dirty="0" smtClean="0"/>
                            <a:t> + Momentum) 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 err="1" smtClean="0"/>
                            <a:t>Nadam</a:t>
                          </a:r>
                          <a:r>
                            <a:rPr lang="en-US" altLang="zh-CN" sz="2400" b="1" dirty="0" smtClean="0"/>
                            <a:t> (</a:t>
                          </a:r>
                          <a:r>
                            <a:rPr lang="en-US" altLang="zh-CN" sz="2400" b="1" dirty="0" err="1" smtClean="0"/>
                            <a:t>Nesterov+Adam</a:t>
                          </a:r>
                          <a:r>
                            <a:rPr lang="en-US" altLang="zh-CN" sz="2400" b="1" dirty="0" smtClean="0"/>
                            <a:t>)</a:t>
                          </a:r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b="1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2"/>
              <p:cNvSpPr txBox="1"/>
              <p:nvPr/>
            </p:nvSpPr>
            <p:spPr>
              <a:xfrm>
                <a:off x="6948264" y="35166"/>
                <a:ext cx="2024593" cy="61388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&gt;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5166"/>
                <a:ext cx="2024593" cy="613886"/>
              </a:xfrm>
              <a:prstGeom prst="rect">
                <a:avLst/>
              </a:prstGeom>
              <a:blipFill rotWithShape="1">
                <a:blip r:embed="rId4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69912" y="4293096"/>
            <a:ext cx="2171045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引入一阶动量：惯性速度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1772816"/>
            <a:ext cx="2315060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引入二阶动量：加速度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70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5580620" cy="4320480"/>
          </a:xfrm>
        </p:spPr>
      </p:pic>
      <p:sp>
        <p:nvSpPr>
          <p:cNvPr id="5" name="TextBox 4"/>
          <p:cNvSpPr txBox="1"/>
          <p:nvPr/>
        </p:nvSpPr>
        <p:spPr>
          <a:xfrm>
            <a:off x="3275856" y="616530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https://blog.csdn.net/csyanbin/article/details/53460627</a:t>
            </a:r>
            <a:endParaRPr lang="zh-CN" altLang="en-US" u="sng" dirty="0"/>
          </a:p>
        </p:txBody>
      </p:sp>
      <p:sp>
        <p:nvSpPr>
          <p:cNvPr id="6" name="矩形 5"/>
          <p:cNvSpPr/>
          <p:nvPr/>
        </p:nvSpPr>
        <p:spPr>
          <a:xfrm>
            <a:off x="6300192" y="2034654"/>
            <a:ext cx="2952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/>
              <a:t>SGD </a:t>
            </a:r>
            <a:endParaRPr lang="pt-BR" altLang="zh-CN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SGDM </a:t>
            </a:r>
            <a:r>
              <a:rPr lang="pt-BR" altLang="zh-CN" sz="2400" dirty="0"/>
              <a:t>-&gt; </a:t>
            </a:r>
            <a:r>
              <a:rPr lang="pt-BR" altLang="zh-CN" sz="2400" dirty="0" smtClean="0"/>
              <a:t>NAG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AdaGrad </a:t>
            </a:r>
            <a:r>
              <a:rPr lang="pt-BR" altLang="zh-CN" sz="2400" dirty="0"/>
              <a:t>-&gt; </a:t>
            </a:r>
            <a:r>
              <a:rPr lang="pt-BR" altLang="zh-CN" sz="2400" dirty="0" smtClean="0"/>
              <a:t>AdaDelta/RMSProp</a:t>
            </a:r>
            <a:endParaRPr lang="pt-BR" altLang="zh-C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Adam </a:t>
            </a:r>
            <a:r>
              <a:rPr lang="pt-BR" altLang="zh-CN" sz="2400" dirty="0"/>
              <a:t>-&gt; Nadam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9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5976664" cy="4627095"/>
          </a:xfrm>
        </p:spPr>
      </p:pic>
      <p:sp>
        <p:nvSpPr>
          <p:cNvPr id="5" name="矩形 4"/>
          <p:cNvSpPr/>
          <p:nvPr/>
        </p:nvSpPr>
        <p:spPr>
          <a:xfrm>
            <a:off x="6516216" y="2034654"/>
            <a:ext cx="2808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/>
              <a:t>SGD </a:t>
            </a:r>
            <a:endParaRPr lang="pt-BR" altLang="zh-CN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SGDM </a:t>
            </a:r>
            <a:r>
              <a:rPr lang="pt-BR" altLang="zh-CN" sz="2400" dirty="0"/>
              <a:t>-&gt; </a:t>
            </a:r>
            <a:r>
              <a:rPr lang="pt-BR" altLang="zh-CN" sz="2400" dirty="0" smtClean="0"/>
              <a:t>NAG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AdaGrad </a:t>
            </a:r>
            <a:r>
              <a:rPr lang="pt-BR" altLang="zh-CN" sz="2400" dirty="0"/>
              <a:t>-&gt; AdaDelta -&gt;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zh-CN" sz="2400" dirty="0" smtClean="0"/>
              <a:t>Adam </a:t>
            </a:r>
            <a:r>
              <a:rPr lang="pt-BR" altLang="zh-CN" sz="2400" dirty="0"/>
              <a:t>-&gt; Nadam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13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Theory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595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When solving: 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Each time we update the parameters, we obtain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that makes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smaller.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865871" y="2526958"/>
                <a:ext cx="2868157" cy="563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871" y="2526958"/>
                <a:ext cx="2868157" cy="563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912557" y="2465173"/>
            <a:ext cx="314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by gradient descent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53427" y="4589656"/>
                <a:ext cx="5598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27" y="4589656"/>
                <a:ext cx="5598649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4751917" y="5155479"/>
            <a:ext cx="39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Is this statement correct?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7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Learning Rate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776201" y="5553831"/>
            <a:ext cx="4076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776201" y="2429631"/>
            <a:ext cx="0" cy="3124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601472" y="5592269"/>
            <a:ext cx="407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parameters updates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56531" y="199852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2" name="手繪多邊形 11"/>
          <p:cNvSpPr/>
          <p:nvPr/>
        </p:nvSpPr>
        <p:spPr>
          <a:xfrm>
            <a:off x="592333" y="1712383"/>
            <a:ext cx="3900367" cy="4523185"/>
          </a:xfrm>
          <a:custGeom>
            <a:avLst/>
            <a:gdLst>
              <a:gd name="connsiteX0" fmla="*/ 0 w 3899756"/>
              <a:gd name="connsiteY0" fmla="*/ 2050581 h 4527158"/>
              <a:gd name="connsiteX1" fmla="*/ 514350 w 3899756"/>
              <a:gd name="connsiteY1" fmla="*/ 2964981 h 4527158"/>
              <a:gd name="connsiteX2" fmla="*/ 1257300 w 3899756"/>
              <a:gd name="connsiteY2" fmla="*/ 3403131 h 4527158"/>
              <a:gd name="connsiteX3" fmla="*/ 1733550 w 3899756"/>
              <a:gd name="connsiteY3" fmla="*/ 4527081 h 4527158"/>
              <a:gd name="connsiteX4" fmla="*/ 2266950 w 3899756"/>
              <a:gd name="connsiteY4" fmla="*/ 3345981 h 4527158"/>
              <a:gd name="connsiteX5" fmla="*/ 2552700 w 3899756"/>
              <a:gd name="connsiteY5" fmla="*/ 2641131 h 4527158"/>
              <a:gd name="connsiteX6" fmla="*/ 3162300 w 3899756"/>
              <a:gd name="connsiteY6" fmla="*/ 2488731 h 4527158"/>
              <a:gd name="connsiteX7" fmla="*/ 3829050 w 3899756"/>
              <a:gd name="connsiteY7" fmla="*/ 374181 h 4527158"/>
              <a:gd name="connsiteX8" fmla="*/ 3848100 w 3899756"/>
              <a:gd name="connsiteY8" fmla="*/ 12231 h 4527158"/>
              <a:gd name="connsiteX0" fmla="*/ 0 w 3902334"/>
              <a:gd name="connsiteY0" fmla="*/ 2047495 h 4524072"/>
              <a:gd name="connsiteX1" fmla="*/ 514350 w 3902334"/>
              <a:gd name="connsiteY1" fmla="*/ 2961895 h 4524072"/>
              <a:gd name="connsiteX2" fmla="*/ 1257300 w 3902334"/>
              <a:gd name="connsiteY2" fmla="*/ 3400045 h 4524072"/>
              <a:gd name="connsiteX3" fmla="*/ 1733550 w 3902334"/>
              <a:gd name="connsiteY3" fmla="*/ 4523995 h 4524072"/>
              <a:gd name="connsiteX4" fmla="*/ 2266950 w 3902334"/>
              <a:gd name="connsiteY4" fmla="*/ 3342895 h 4524072"/>
              <a:gd name="connsiteX5" fmla="*/ 2552700 w 3902334"/>
              <a:gd name="connsiteY5" fmla="*/ 2638045 h 4524072"/>
              <a:gd name="connsiteX6" fmla="*/ 3124200 w 3902334"/>
              <a:gd name="connsiteY6" fmla="*/ 2323720 h 4524072"/>
              <a:gd name="connsiteX7" fmla="*/ 3829050 w 3902334"/>
              <a:gd name="connsiteY7" fmla="*/ 371095 h 4524072"/>
              <a:gd name="connsiteX8" fmla="*/ 3848100 w 3902334"/>
              <a:gd name="connsiteY8" fmla="*/ 9145 h 4524072"/>
              <a:gd name="connsiteX0" fmla="*/ 0 w 3900367"/>
              <a:gd name="connsiteY0" fmla="*/ 2046608 h 4523185"/>
              <a:gd name="connsiteX1" fmla="*/ 514350 w 3900367"/>
              <a:gd name="connsiteY1" fmla="*/ 2961008 h 4523185"/>
              <a:gd name="connsiteX2" fmla="*/ 1257300 w 3900367"/>
              <a:gd name="connsiteY2" fmla="*/ 3399158 h 4523185"/>
              <a:gd name="connsiteX3" fmla="*/ 1733550 w 3900367"/>
              <a:gd name="connsiteY3" fmla="*/ 4523108 h 4523185"/>
              <a:gd name="connsiteX4" fmla="*/ 2266950 w 3900367"/>
              <a:gd name="connsiteY4" fmla="*/ 3342008 h 4523185"/>
              <a:gd name="connsiteX5" fmla="*/ 2552700 w 3900367"/>
              <a:gd name="connsiteY5" fmla="*/ 2637158 h 4523185"/>
              <a:gd name="connsiteX6" fmla="*/ 3153228 w 3900367"/>
              <a:gd name="connsiteY6" fmla="*/ 2264775 h 4523185"/>
              <a:gd name="connsiteX7" fmla="*/ 3829050 w 3900367"/>
              <a:gd name="connsiteY7" fmla="*/ 370208 h 4523185"/>
              <a:gd name="connsiteX8" fmla="*/ 3848100 w 3900367"/>
              <a:gd name="connsiteY8" fmla="*/ 8258 h 452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67" h="4523185">
                <a:moveTo>
                  <a:pt x="0" y="2046608"/>
                </a:moveTo>
                <a:cubicBezTo>
                  <a:pt x="152400" y="2391095"/>
                  <a:pt x="304800" y="2735583"/>
                  <a:pt x="514350" y="2961008"/>
                </a:cubicBezTo>
                <a:cubicBezTo>
                  <a:pt x="723900" y="3186433"/>
                  <a:pt x="1054100" y="3138808"/>
                  <a:pt x="1257300" y="3399158"/>
                </a:cubicBezTo>
                <a:cubicBezTo>
                  <a:pt x="1460500" y="3659508"/>
                  <a:pt x="1565275" y="4532633"/>
                  <a:pt x="1733550" y="4523108"/>
                </a:cubicBezTo>
                <a:cubicBezTo>
                  <a:pt x="1901825" y="4513583"/>
                  <a:pt x="2130425" y="3656333"/>
                  <a:pt x="2266950" y="3342008"/>
                </a:cubicBezTo>
                <a:cubicBezTo>
                  <a:pt x="2403475" y="3027683"/>
                  <a:pt x="2404987" y="2816697"/>
                  <a:pt x="2552700" y="2637158"/>
                </a:cubicBezTo>
                <a:cubicBezTo>
                  <a:pt x="2700413" y="2457619"/>
                  <a:pt x="2940503" y="2642600"/>
                  <a:pt x="3153228" y="2264775"/>
                </a:cubicBezTo>
                <a:cubicBezTo>
                  <a:pt x="3365953" y="1886950"/>
                  <a:pt x="3713238" y="746294"/>
                  <a:pt x="3829050" y="370208"/>
                </a:cubicBezTo>
                <a:cubicBezTo>
                  <a:pt x="3944862" y="-5878"/>
                  <a:pt x="3895725" y="-17142"/>
                  <a:pt x="3848100" y="825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endCxn id="12" idx="0"/>
          </p:cNvCxnSpPr>
          <p:nvPr/>
        </p:nvCxnSpPr>
        <p:spPr>
          <a:xfrm flipH="1" flipV="1">
            <a:off x="592333" y="3758991"/>
            <a:ext cx="817068" cy="1047551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2" idx="0"/>
            <a:endCxn id="12" idx="7"/>
          </p:cNvCxnSpPr>
          <p:nvPr/>
        </p:nvCxnSpPr>
        <p:spPr>
          <a:xfrm flipV="1">
            <a:off x="592333" y="2082591"/>
            <a:ext cx="3829050" cy="167640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440313" y="4768778"/>
            <a:ext cx="1574320" cy="3776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手繪多邊形 24"/>
          <p:cNvSpPr/>
          <p:nvPr/>
        </p:nvSpPr>
        <p:spPr>
          <a:xfrm>
            <a:off x="4788901" y="1813681"/>
            <a:ext cx="1790700" cy="1758857"/>
          </a:xfrm>
          <a:custGeom>
            <a:avLst/>
            <a:gdLst>
              <a:gd name="connsiteX0" fmla="*/ 0 w 1790700"/>
              <a:gd name="connsiteY0" fmla="*/ 1409700 h 1758857"/>
              <a:gd name="connsiteX1" fmla="*/ 304800 w 1790700"/>
              <a:gd name="connsiteY1" fmla="*/ 1663700 h 1758857"/>
              <a:gd name="connsiteX2" fmla="*/ 1790700 w 1790700"/>
              <a:gd name="connsiteY2" fmla="*/ 0 h 175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1758857">
                <a:moveTo>
                  <a:pt x="0" y="1409700"/>
                </a:moveTo>
                <a:cubicBezTo>
                  <a:pt x="3175" y="1654175"/>
                  <a:pt x="6350" y="1898650"/>
                  <a:pt x="304800" y="1663700"/>
                </a:cubicBezTo>
                <a:cubicBezTo>
                  <a:pt x="603250" y="1428750"/>
                  <a:pt x="1196975" y="714375"/>
                  <a:pt x="1790700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797048" y="3329294"/>
            <a:ext cx="3935464" cy="1520095"/>
          </a:xfrm>
          <a:custGeom>
            <a:avLst/>
            <a:gdLst>
              <a:gd name="connsiteX0" fmla="*/ 0 w 3935464"/>
              <a:gd name="connsiteY0" fmla="*/ 0 h 1520095"/>
              <a:gd name="connsiteX1" fmla="*/ 293298 w 3935464"/>
              <a:gd name="connsiteY1" fmla="*/ 672861 h 1520095"/>
              <a:gd name="connsiteX2" fmla="*/ 569344 w 3935464"/>
              <a:gd name="connsiteY2" fmla="*/ 1069676 h 1520095"/>
              <a:gd name="connsiteX3" fmla="*/ 1242204 w 3935464"/>
              <a:gd name="connsiteY3" fmla="*/ 1414732 h 1520095"/>
              <a:gd name="connsiteX4" fmla="*/ 3536830 w 3935464"/>
              <a:gd name="connsiteY4" fmla="*/ 1518249 h 1520095"/>
              <a:gd name="connsiteX5" fmla="*/ 3933645 w 3935464"/>
              <a:gd name="connsiteY5" fmla="*/ 1483744 h 1520095"/>
              <a:gd name="connsiteX6" fmla="*/ 3933645 w 3935464"/>
              <a:gd name="connsiteY6" fmla="*/ 1483744 h 152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5464" h="1520095">
                <a:moveTo>
                  <a:pt x="0" y="0"/>
                </a:moveTo>
                <a:cubicBezTo>
                  <a:pt x="99203" y="247291"/>
                  <a:pt x="198407" y="494582"/>
                  <a:pt x="293298" y="672861"/>
                </a:cubicBezTo>
                <a:cubicBezTo>
                  <a:pt x="388189" y="851140"/>
                  <a:pt x="411193" y="946031"/>
                  <a:pt x="569344" y="1069676"/>
                </a:cubicBezTo>
                <a:cubicBezTo>
                  <a:pt x="727495" y="1193321"/>
                  <a:pt x="747623" y="1339970"/>
                  <a:pt x="1242204" y="1414732"/>
                </a:cubicBezTo>
                <a:cubicBezTo>
                  <a:pt x="1736785" y="1489494"/>
                  <a:pt x="3088257" y="1506747"/>
                  <a:pt x="3536830" y="1518249"/>
                </a:cubicBezTo>
                <a:cubicBezTo>
                  <a:pt x="3985403" y="1529751"/>
                  <a:pt x="3933645" y="1483744"/>
                  <a:pt x="3933645" y="1483744"/>
                </a:cubicBezTo>
                <a:lnTo>
                  <a:pt x="3933645" y="148374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>
          <a:xfrm>
            <a:off x="4779795" y="3329294"/>
            <a:ext cx="3952717" cy="1764955"/>
          </a:xfrm>
          <a:custGeom>
            <a:avLst/>
            <a:gdLst>
              <a:gd name="connsiteX0" fmla="*/ 0 w 4071668"/>
              <a:gd name="connsiteY0" fmla="*/ 0 h 1961190"/>
              <a:gd name="connsiteX1" fmla="*/ 1086929 w 4071668"/>
              <a:gd name="connsiteY1" fmla="*/ 724619 h 1961190"/>
              <a:gd name="connsiteX2" fmla="*/ 3071004 w 4071668"/>
              <a:gd name="connsiteY2" fmla="*/ 1500996 h 1961190"/>
              <a:gd name="connsiteX3" fmla="*/ 3709359 w 4071668"/>
              <a:gd name="connsiteY3" fmla="*/ 1828800 h 1961190"/>
              <a:gd name="connsiteX4" fmla="*/ 3985404 w 4071668"/>
              <a:gd name="connsiteY4" fmla="*/ 1949570 h 1961190"/>
              <a:gd name="connsiteX5" fmla="*/ 4071668 w 4071668"/>
              <a:gd name="connsiteY5" fmla="*/ 1949570 h 19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668" h="1961190">
                <a:moveTo>
                  <a:pt x="0" y="0"/>
                </a:moveTo>
                <a:cubicBezTo>
                  <a:pt x="287547" y="237226"/>
                  <a:pt x="575095" y="474453"/>
                  <a:pt x="1086929" y="724619"/>
                </a:cubicBezTo>
                <a:cubicBezTo>
                  <a:pt x="1598763" y="974785"/>
                  <a:pt x="2633932" y="1316966"/>
                  <a:pt x="3071004" y="1500996"/>
                </a:cubicBezTo>
                <a:cubicBezTo>
                  <a:pt x="3508076" y="1685026"/>
                  <a:pt x="3556959" y="1754038"/>
                  <a:pt x="3709359" y="1828800"/>
                </a:cubicBezTo>
                <a:cubicBezTo>
                  <a:pt x="3861759" y="1903562"/>
                  <a:pt x="3925019" y="1929442"/>
                  <a:pt x="3985404" y="1949570"/>
                </a:cubicBezTo>
                <a:cubicBezTo>
                  <a:pt x="4045789" y="1969698"/>
                  <a:pt x="4058728" y="1959634"/>
                  <a:pt x="4071668" y="1949570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08" name="手繪多邊形 43007"/>
          <p:cNvSpPr/>
          <p:nvPr/>
        </p:nvSpPr>
        <p:spPr>
          <a:xfrm>
            <a:off x="4814301" y="3363800"/>
            <a:ext cx="3916392" cy="2018581"/>
          </a:xfrm>
          <a:custGeom>
            <a:avLst/>
            <a:gdLst>
              <a:gd name="connsiteX0" fmla="*/ 0 w 3916392"/>
              <a:gd name="connsiteY0" fmla="*/ 0 h 2018581"/>
              <a:gd name="connsiteX1" fmla="*/ 879894 w 3916392"/>
              <a:gd name="connsiteY1" fmla="*/ 931653 h 2018581"/>
              <a:gd name="connsiteX2" fmla="*/ 2104845 w 3916392"/>
              <a:gd name="connsiteY2" fmla="*/ 1777041 h 2018581"/>
              <a:gd name="connsiteX3" fmla="*/ 3916392 w 3916392"/>
              <a:gd name="connsiteY3" fmla="*/ 2018581 h 20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6392" h="2018581">
                <a:moveTo>
                  <a:pt x="0" y="0"/>
                </a:moveTo>
                <a:cubicBezTo>
                  <a:pt x="264543" y="317740"/>
                  <a:pt x="529087" y="635480"/>
                  <a:pt x="879894" y="931653"/>
                </a:cubicBezTo>
                <a:cubicBezTo>
                  <a:pt x="1230701" y="1227826"/>
                  <a:pt x="1598762" y="1595886"/>
                  <a:pt x="2104845" y="1777041"/>
                </a:cubicBezTo>
                <a:cubicBezTo>
                  <a:pt x="2610928" y="1958196"/>
                  <a:pt x="3263660" y="1988388"/>
                  <a:pt x="3916392" y="201858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2743425" y="505939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43009" name="文字方塊 43008"/>
          <p:cNvSpPr txBox="1"/>
          <p:nvPr/>
        </p:nvSpPr>
        <p:spPr>
          <a:xfrm>
            <a:off x="5827438" y="2686733"/>
            <a:ext cx="219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Very Large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51260" y="4487477"/>
            <a:ext cx="87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Large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688386" y="3858508"/>
            <a:ext cx="87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672925" y="5020839"/>
            <a:ext cx="144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Just make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062936"/>
              </p:ext>
            </p:extLst>
          </p:nvPr>
        </p:nvGraphicFramePr>
        <p:xfrm>
          <a:off x="4468813" y="339725"/>
          <a:ext cx="40894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公式" r:id="rId4" imgW="1625400" imgH="228600" progId="Equation.3">
                  <p:embed/>
                </p:oleObj>
              </mc:Choice>
              <mc:Fallback>
                <p:oleObj name="公式" r:id="rId4" imgW="162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339725"/>
                        <a:ext cx="4089400" cy="573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內容版面配置區 2"/>
          <p:cNvSpPr txBox="1">
            <a:spLocks/>
          </p:cNvSpPr>
          <p:nvPr/>
        </p:nvSpPr>
        <p:spPr>
          <a:xfrm>
            <a:off x="4126662" y="995191"/>
            <a:ext cx="5139238" cy="704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Set the learning rate </a:t>
            </a:r>
            <a:r>
              <a:rPr lang="el-GR" altLang="zh-TW" dirty="0"/>
              <a:t>η</a:t>
            </a:r>
            <a:r>
              <a:rPr lang="en-US" altLang="zh-TW" dirty="0"/>
              <a:t> carefully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002" y="1813681"/>
            <a:ext cx="4048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If there are more than three parameters, you cannot visualize this.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305271" y="6134169"/>
            <a:ext cx="4757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But you can always visualize this.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>
            <a:stCxn id="12" idx="1"/>
          </p:cNvCxnSpPr>
          <p:nvPr/>
        </p:nvCxnSpPr>
        <p:spPr>
          <a:xfrm flipH="1" flipV="1">
            <a:off x="603027" y="3772042"/>
            <a:ext cx="503656" cy="9013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2" idx="2"/>
          </p:cNvCxnSpPr>
          <p:nvPr/>
        </p:nvCxnSpPr>
        <p:spPr>
          <a:xfrm flipH="1" flipV="1">
            <a:off x="1079713" y="4673392"/>
            <a:ext cx="769920" cy="4381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2" idx="3"/>
          </p:cNvCxnSpPr>
          <p:nvPr/>
        </p:nvCxnSpPr>
        <p:spPr>
          <a:xfrm flipH="1" flipV="1">
            <a:off x="1831755" y="5094250"/>
            <a:ext cx="494128" cy="11412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 flipV="1">
            <a:off x="521488" y="3811908"/>
            <a:ext cx="262522" cy="56118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776996" y="4374132"/>
            <a:ext cx="271805" cy="426406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1041615" y="4784076"/>
            <a:ext cx="342517" cy="23676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 flipV="1">
            <a:off x="1336768" y="4980692"/>
            <a:ext cx="395993" cy="1926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1426654" y="4630085"/>
            <a:ext cx="1571228" cy="4323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734580" y="476672"/>
            <a:ext cx="23495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96694" y="2229179"/>
            <a:ext cx="17368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Learning Curve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23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25" grpId="0" animBg="1"/>
      <p:bldP spid="28" grpId="0" animBg="1"/>
      <p:bldP spid="29" grpId="0" animBg="1"/>
      <p:bldP spid="43008" grpId="0" animBg="1"/>
      <p:bldP spid="34" grpId="0"/>
      <p:bldP spid="43009" grpId="0"/>
      <p:bldP spid="36" grpId="0"/>
      <p:bldP spid="38" grpId="0"/>
      <p:bldP spid="39" grpId="0"/>
      <p:bldP spid="3" grpId="0"/>
      <p:bldP spid="23" grpId="0"/>
      <p:bldP spid="4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An overview of gradient descent optimization algorithms. Sebastian Ruder. 15 June 2017</a:t>
            </a:r>
            <a:r>
              <a:rPr lang="en-US" altLang="zh-CN" sz="2000" dirty="0" smtClean="0"/>
              <a:t>.</a:t>
            </a:r>
            <a:endParaRPr lang="en-US" altLang="zh-CN" sz="2000" dirty="0" smtClean="0">
              <a:ea typeface="+mj-ea"/>
              <a:cs typeface="+mj-cs"/>
            </a:endParaRPr>
          </a:p>
          <a:p>
            <a:r>
              <a:rPr lang="en-US" altLang="zh-CN" sz="2000" dirty="0" smtClean="0">
                <a:ea typeface="+mj-ea"/>
                <a:cs typeface="+mj-cs"/>
              </a:rPr>
              <a:t>On </a:t>
            </a:r>
            <a:r>
              <a:rPr lang="en-US" altLang="zh-CN" sz="2000" dirty="0">
                <a:ea typeface="+mj-ea"/>
                <a:cs typeface="+mj-cs"/>
              </a:rPr>
              <a:t>the Convergence of Adam and </a:t>
            </a:r>
            <a:r>
              <a:rPr lang="en-US" altLang="zh-CN" sz="2000" dirty="0" smtClean="0">
                <a:ea typeface="+mj-ea"/>
                <a:cs typeface="+mj-cs"/>
              </a:rPr>
              <a:t>Beyond. </a:t>
            </a:r>
            <a:r>
              <a:rPr lang="en-US" altLang="zh-CN" sz="2000" dirty="0" err="1" smtClean="0">
                <a:ea typeface="+mj-ea"/>
                <a:cs typeface="+mj-cs"/>
              </a:rPr>
              <a:t>Sashank</a:t>
            </a:r>
            <a:r>
              <a:rPr lang="en-US" altLang="zh-CN" sz="2000" dirty="0" smtClean="0">
                <a:ea typeface="+mj-ea"/>
                <a:cs typeface="+mj-cs"/>
              </a:rPr>
              <a:t> </a:t>
            </a:r>
            <a:r>
              <a:rPr lang="en-US" altLang="zh-CN" sz="2000" dirty="0">
                <a:ea typeface="+mj-ea"/>
                <a:cs typeface="+mj-cs"/>
              </a:rPr>
              <a:t>J. </a:t>
            </a:r>
            <a:r>
              <a:rPr lang="en-US" altLang="zh-CN" sz="2000" dirty="0" err="1">
                <a:ea typeface="+mj-ea"/>
                <a:cs typeface="+mj-cs"/>
              </a:rPr>
              <a:t>Reddi</a:t>
            </a:r>
            <a:r>
              <a:rPr lang="en-US" altLang="zh-CN" sz="2000" dirty="0">
                <a:ea typeface="+mj-ea"/>
                <a:cs typeface="+mj-cs"/>
              </a:rPr>
              <a:t>, </a:t>
            </a:r>
            <a:r>
              <a:rPr lang="en-US" altLang="zh-CN" sz="2000" dirty="0" err="1">
                <a:ea typeface="+mj-ea"/>
                <a:cs typeface="+mj-cs"/>
              </a:rPr>
              <a:t>Satyen</a:t>
            </a:r>
            <a:r>
              <a:rPr lang="en-US" altLang="zh-CN" sz="2000" dirty="0">
                <a:ea typeface="+mj-ea"/>
                <a:cs typeface="+mj-cs"/>
              </a:rPr>
              <a:t> Kale, </a:t>
            </a:r>
            <a:r>
              <a:rPr lang="en-US" altLang="zh-CN" sz="2000" dirty="0" err="1">
                <a:ea typeface="+mj-ea"/>
                <a:cs typeface="+mj-cs"/>
              </a:rPr>
              <a:t>Sanjiv</a:t>
            </a:r>
            <a:r>
              <a:rPr lang="en-US" altLang="zh-CN" sz="2000" dirty="0">
                <a:ea typeface="+mj-ea"/>
                <a:cs typeface="+mj-cs"/>
              </a:rPr>
              <a:t> </a:t>
            </a:r>
            <a:r>
              <a:rPr lang="en-US" altLang="zh-CN" sz="2000" dirty="0" smtClean="0">
                <a:ea typeface="+mj-ea"/>
                <a:cs typeface="+mj-cs"/>
              </a:rPr>
              <a:t>Kumar. 16 </a:t>
            </a:r>
            <a:r>
              <a:rPr lang="en-US" altLang="zh-CN" sz="2000" dirty="0">
                <a:ea typeface="+mj-ea"/>
                <a:cs typeface="+mj-cs"/>
              </a:rPr>
              <a:t>Feb 2018 (modified: 27 Mar 2018</a:t>
            </a:r>
            <a:r>
              <a:rPr lang="en-US" altLang="zh-CN" sz="2000" dirty="0" smtClean="0">
                <a:ea typeface="+mj-ea"/>
                <a:cs typeface="+mj-cs"/>
              </a:rPr>
              <a:t>), ICLR 2018.</a:t>
            </a:r>
          </a:p>
          <a:p>
            <a:pPr lvl="1"/>
            <a:r>
              <a:rPr lang="en-US" altLang="zh-CN" sz="1800" dirty="0">
                <a:ea typeface="+mj-ea"/>
                <a:cs typeface="+mj-cs"/>
                <a:hlinkClick r:id="rId2"/>
              </a:rPr>
              <a:t>https://</a:t>
            </a:r>
            <a:r>
              <a:rPr lang="en-US" altLang="zh-CN" sz="1800" dirty="0" smtClean="0">
                <a:ea typeface="+mj-ea"/>
                <a:cs typeface="+mj-cs"/>
                <a:hlinkClick r:id="rId2"/>
              </a:rPr>
              <a:t>openreview.net/forum?id=ryQu7f-RZ</a:t>
            </a:r>
            <a:endParaRPr lang="en-US" altLang="zh-CN" sz="1800" dirty="0" smtClean="0">
              <a:ea typeface="+mj-ea"/>
              <a:cs typeface="+mj-cs"/>
            </a:endParaRPr>
          </a:p>
          <a:p>
            <a:r>
              <a:rPr lang="en-US" altLang="zh-CN" sz="2000" dirty="0" smtClean="0">
                <a:ea typeface="+mj-ea"/>
                <a:cs typeface="+mj-cs"/>
              </a:rPr>
              <a:t>The </a:t>
            </a:r>
            <a:r>
              <a:rPr lang="en-US" altLang="zh-CN" sz="2000" dirty="0">
                <a:ea typeface="+mj-ea"/>
                <a:cs typeface="+mj-cs"/>
              </a:rPr>
              <a:t>Marginal Value of Adaptive Gradient Methods in Machine </a:t>
            </a:r>
            <a:r>
              <a:rPr lang="en-US" altLang="zh-CN" sz="2000" dirty="0" smtClean="0">
                <a:ea typeface="+mj-ea"/>
                <a:cs typeface="+mj-cs"/>
              </a:rPr>
              <a:t>Learning. </a:t>
            </a:r>
            <a:r>
              <a:rPr lang="en-US" altLang="zh-CN" sz="2000" dirty="0" err="1" smtClean="0">
                <a:ea typeface="+mj-ea"/>
                <a:cs typeface="+mj-cs"/>
              </a:rPr>
              <a:t>Ashia</a:t>
            </a:r>
            <a:r>
              <a:rPr lang="en-US" altLang="zh-CN" sz="2000" dirty="0" smtClean="0">
                <a:ea typeface="+mj-ea"/>
                <a:cs typeface="+mj-cs"/>
              </a:rPr>
              <a:t> </a:t>
            </a:r>
            <a:r>
              <a:rPr lang="en-US" altLang="zh-CN" sz="2000" dirty="0">
                <a:ea typeface="+mj-ea"/>
                <a:cs typeface="+mj-cs"/>
              </a:rPr>
              <a:t>C. Wilson, Rebecca </a:t>
            </a:r>
            <a:r>
              <a:rPr lang="en-US" altLang="zh-CN" sz="2000" dirty="0" err="1">
                <a:ea typeface="+mj-ea"/>
                <a:cs typeface="+mj-cs"/>
              </a:rPr>
              <a:t>Roelofs</a:t>
            </a:r>
            <a:r>
              <a:rPr lang="en-US" altLang="zh-CN" sz="2000" dirty="0">
                <a:ea typeface="+mj-ea"/>
                <a:cs typeface="+mj-cs"/>
              </a:rPr>
              <a:t>, Mitchell Stern, Nathan </a:t>
            </a:r>
            <a:r>
              <a:rPr lang="en-US" altLang="zh-CN" sz="2000" dirty="0" err="1">
                <a:ea typeface="+mj-ea"/>
                <a:cs typeface="+mj-cs"/>
              </a:rPr>
              <a:t>Srebro</a:t>
            </a:r>
            <a:r>
              <a:rPr lang="en-US" altLang="zh-CN" sz="2000" dirty="0">
                <a:ea typeface="+mj-ea"/>
                <a:cs typeface="+mj-cs"/>
              </a:rPr>
              <a:t>, Benjamin </a:t>
            </a:r>
            <a:r>
              <a:rPr lang="en-US" altLang="zh-CN" sz="2000" dirty="0" err="1" smtClean="0">
                <a:ea typeface="+mj-ea"/>
                <a:cs typeface="+mj-cs"/>
              </a:rPr>
              <a:t>Recht</a:t>
            </a:r>
            <a:r>
              <a:rPr lang="en-US" altLang="zh-CN" sz="2000" dirty="0" smtClean="0">
                <a:ea typeface="+mj-ea"/>
                <a:cs typeface="+mj-cs"/>
              </a:rPr>
              <a:t>. (</a:t>
            </a:r>
            <a:r>
              <a:rPr lang="en-US" altLang="zh-CN" sz="2000" dirty="0">
                <a:ea typeface="+mj-ea"/>
                <a:cs typeface="+mj-cs"/>
              </a:rPr>
              <a:t>Submitted on 23 May 2017</a:t>
            </a:r>
            <a:r>
              <a:rPr lang="en-US" altLang="zh-CN" sz="2000" dirty="0" smtClean="0">
                <a:ea typeface="+mj-ea"/>
                <a:cs typeface="+mj-cs"/>
              </a:rPr>
              <a:t>)</a:t>
            </a:r>
          </a:p>
          <a:p>
            <a:pPr lvl="1"/>
            <a:r>
              <a:rPr lang="en-US" altLang="zh-CN" sz="1800" dirty="0">
                <a:ea typeface="+mj-ea"/>
                <a:cs typeface="+mj-cs"/>
                <a:hlinkClick r:id="rId3"/>
              </a:rPr>
              <a:t>https://</a:t>
            </a:r>
            <a:r>
              <a:rPr lang="en-US" altLang="zh-CN" sz="1800" dirty="0" smtClean="0">
                <a:ea typeface="+mj-ea"/>
                <a:cs typeface="+mj-cs"/>
                <a:hlinkClick r:id="rId3"/>
              </a:rPr>
              <a:t>arxiv.org/abs/1705.08292</a:t>
            </a:r>
            <a:endParaRPr lang="en-US" altLang="zh-CN" sz="1800" dirty="0" smtClean="0">
              <a:ea typeface="+mj-ea"/>
              <a:cs typeface="+mj-cs"/>
            </a:endParaRPr>
          </a:p>
          <a:p>
            <a:r>
              <a:rPr lang="en-US" altLang="zh-CN" sz="2000" dirty="0">
                <a:ea typeface="+mj-ea"/>
                <a:cs typeface="+mj-cs"/>
              </a:rPr>
              <a:t>Improving Generalization Performance by Switching from Adam to </a:t>
            </a:r>
            <a:r>
              <a:rPr lang="en-US" altLang="zh-CN" sz="2000" dirty="0" smtClean="0">
                <a:ea typeface="+mj-ea"/>
                <a:cs typeface="+mj-cs"/>
              </a:rPr>
              <a:t>SGD. </a:t>
            </a:r>
            <a:r>
              <a:rPr lang="en-US" altLang="zh-CN" sz="2000" dirty="0" err="1" smtClean="0">
                <a:ea typeface="+mj-ea"/>
                <a:cs typeface="+mj-cs"/>
              </a:rPr>
              <a:t>Nitish</a:t>
            </a:r>
            <a:r>
              <a:rPr lang="en-US" altLang="zh-CN" sz="2000" dirty="0" smtClean="0">
                <a:ea typeface="+mj-ea"/>
                <a:cs typeface="+mj-cs"/>
              </a:rPr>
              <a:t> </a:t>
            </a:r>
            <a:r>
              <a:rPr lang="en-US" altLang="zh-CN" sz="2000" dirty="0">
                <a:ea typeface="+mj-ea"/>
                <a:cs typeface="+mj-cs"/>
              </a:rPr>
              <a:t>Shirish </a:t>
            </a:r>
            <a:r>
              <a:rPr lang="en-US" altLang="zh-CN" sz="2000" dirty="0" err="1">
                <a:ea typeface="+mj-ea"/>
                <a:cs typeface="+mj-cs"/>
              </a:rPr>
              <a:t>Keskar</a:t>
            </a:r>
            <a:r>
              <a:rPr lang="en-US" altLang="zh-CN" sz="2000" dirty="0">
                <a:ea typeface="+mj-ea"/>
                <a:cs typeface="+mj-cs"/>
              </a:rPr>
              <a:t>, Richard </a:t>
            </a:r>
            <a:r>
              <a:rPr lang="en-US" altLang="zh-CN" sz="2000" dirty="0" err="1" smtClean="0">
                <a:ea typeface="+mj-ea"/>
                <a:cs typeface="+mj-cs"/>
              </a:rPr>
              <a:t>Socher</a:t>
            </a:r>
            <a:r>
              <a:rPr lang="en-US" altLang="zh-CN" sz="2000" dirty="0" smtClean="0">
                <a:ea typeface="+mj-ea"/>
                <a:cs typeface="+mj-cs"/>
              </a:rPr>
              <a:t>. (</a:t>
            </a:r>
            <a:r>
              <a:rPr lang="en-US" altLang="zh-CN" sz="2000" dirty="0">
                <a:ea typeface="+mj-ea"/>
                <a:cs typeface="+mj-cs"/>
              </a:rPr>
              <a:t>Submitted on 20 Dec 2017</a:t>
            </a:r>
            <a:r>
              <a:rPr lang="en-US" altLang="zh-CN" sz="2000" dirty="0" smtClean="0">
                <a:ea typeface="+mj-ea"/>
                <a:cs typeface="+mj-cs"/>
              </a:rPr>
              <a:t>)</a:t>
            </a:r>
          </a:p>
          <a:p>
            <a:pPr lvl="1"/>
            <a:r>
              <a:rPr lang="en-US" altLang="zh-CN" sz="1800" dirty="0">
                <a:ea typeface="+mj-ea"/>
                <a:cs typeface="+mj-cs"/>
                <a:hlinkClick r:id="rId4"/>
              </a:rPr>
              <a:t>https://</a:t>
            </a:r>
            <a:r>
              <a:rPr lang="en-US" altLang="zh-CN" sz="1800" dirty="0" smtClean="0">
                <a:ea typeface="+mj-ea"/>
                <a:cs typeface="+mj-cs"/>
                <a:hlinkClick r:id="rId4"/>
              </a:rPr>
              <a:t>arxiv.org/abs/1712.07628</a:t>
            </a:r>
            <a:r>
              <a:rPr lang="en-US" altLang="zh-CN" sz="1800" dirty="0" smtClean="0">
                <a:ea typeface="+mj-ea"/>
                <a:cs typeface="+mj-cs"/>
              </a:rPr>
              <a:t> </a:t>
            </a:r>
            <a:endParaRPr lang="en-US" altLang="zh-CN" sz="1800" dirty="0">
              <a:ea typeface="+mj-ea"/>
              <a:cs typeface="+mj-cs"/>
            </a:endParaRPr>
          </a:p>
          <a:p>
            <a:pPr lvl="1"/>
            <a:endParaRPr lang="en-US" altLang="zh-CN" sz="1600" dirty="0">
              <a:ea typeface="+mj-ea"/>
              <a:cs typeface="+mj-cs"/>
            </a:endParaRPr>
          </a:p>
          <a:p>
            <a:endParaRPr lang="zh-CN" altLang="en-US" sz="28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55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How </a:t>
            </a:r>
            <a:r>
              <a:rPr lang="en-US" altLang="zh-TW" dirty="0"/>
              <a:t>to solve the following optimization </a:t>
            </a:r>
            <a:r>
              <a:rPr lang="en-US" altLang="zh-TW" dirty="0" smtClean="0"/>
              <a:t>problem                            ?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Use Gradient Descent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Why can that work?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979712" y="2228147"/>
                <a:ext cx="3278084" cy="480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228147"/>
                <a:ext cx="3278084" cy="480773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756922" y="2492896"/>
            <a:ext cx="262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L: loss function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076056" y="4612938"/>
                <a:ext cx="2724045" cy="904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612938"/>
                <a:ext cx="2724045" cy="904294"/>
              </a:xfrm>
              <a:prstGeom prst="rect">
                <a:avLst/>
              </a:prstGeom>
              <a:blipFill rotWithShape="1">
                <a:blip r:embed="rId3"/>
                <a:stretch>
                  <a:fillRect r="-10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331640" y="4460613"/>
            <a:ext cx="3948645" cy="837468"/>
            <a:chOff x="2217790" y="3155559"/>
            <a:chExt cx="3948645" cy="837468"/>
          </a:xfrm>
        </p:grpSpPr>
        <p:sp>
          <p:nvSpPr>
            <p:cNvPr id="9" name="矩形 8"/>
            <p:cNvSpPr/>
            <p:nvPr/>
          </p:nvSpPr>
          <p:spPr>
            <a:xfrm>
              <a:off x="2217790" y="3155559"/>
              <a:ext cx="3816424" cy="8374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2217790" y="3297421"/>
                  <a:ext cx="3948645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/>
                              </a:rPr>
                              <m:t>i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+1&gt;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&gt;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90" y="3297421"/>
                  <a:ext cx="3948645" cy="50917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5"/>
              <p:cNvSpPr txBox="1"/>
              <p:nvPr/>
            </p:nvSpPr>
            <p:spPr>
              <a:xfrm>
                <a:off x="4732571" y="2929160"/>
                <a:ext cx="2626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: parameters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71" y="2929160"/>
                <a:ext cx="262661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6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1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Math Theory 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about Gradient Descent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847905" y="3821981"/>
                <a:ext cx="3296095" cy="822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05" y="3821981"/>
                <a:ext cx="3296095" cy="822085"/>
              </a:xfrm>
              <a:prstGeom prst="rect">
                <a:avLst/>
              </a:prstGeom>
              <a:blipFill rotWithShape="1"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835696" y="3581984"/>
            <a:ext cx="4230316" cy="837468"/>
            <a:chOff x="2001766" y="3155559"/>
            <a:chExt cx="4230316" cy="837468"/>
          </a:xfrm>
        </p:grpSpPr>
        <p:sp>
          <p:nvSpPr>
            <p:cNvPr id="3" name="矩形 2"/>
            <p:cNvSpPr/>
            <p:nvPr/>
          </p:nvSpPr>
          <p:spPr>
            <a:xfrm>
              <a:off x="2217789" y="3155559"/>
              <a:ext cx="3796185" cy="8374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2001766" y="3297421"/>
                  <a:ext cx="4230316" cy="5091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/>
                              </a:rPr>
                              <m:t>i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+1&gt;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&gt;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&gt;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766" y="3297421"/>
                  <a:ext cx="4230316" cy="50917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596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9" y="1700808"/>
            <a:ext cx="8767190" cy="371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403648" y="2502323"/>
            <a:ext cx="3960440" cy="12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4008" y="4365104"/>
            <a:ext cx="3024336" cy="12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44008" y="4239942"/>
            <a:ext cx="2448272" cy="12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0072" y="4128634"/>
            <a:ext cx="1224136" cy="12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4011991"/>
            <a:ext cx="648072" cy="12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921814" y="1952893"/>
            <a:ext cx="6299739" cy="4849496"/>
            <a:chOff x="1755296" y="1825625"/>
            <a:chExt cx="6299739" cy="484949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296" y="1825625"/>
              <a:ext cx="6299739" cy="4724804"/>
            </a:xfrm>
            <a:prstGeom prst="rect">
              <a:avLst/>
            </a:prstGeom>
          </p:spPr>
        </p:pic>
        <p:graphicFrame>
          <p:nvGraphicFramePr>
            <p:cNvPr id="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823324" y="6214746"/>
            <a:ext cx="328612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3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3324" y="6214746"/>
                          <a:ext cx="328612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291" y="3937552"/>
            <a:ext cx="355600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291" y="3937552"/>
                          <a:ext cx="355600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Formal Derivation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that </a:t>
            </a:r>
            <a:r>
              <a:rPr lang="el-GR" altLang="zh-TW" dirty="0"/>
              <a:t>θ</a:t>
            </a:r>
            <a:r>
              <a:rPr lang="en-US" altLang="zh-TW" dirty="0"/>
              <a:t> has two variables {</a:t>
            </a:r>
            <a:r>
              <a:rPr lang="el-GR" altLang="zh-TW" dirty="0"/>
              <a:t>θ</a:t>
            </a:r>
            <a:r>
              <a:rPr lang="en-US" altLang="zh-TW" baseline="-25000" dirty="0"/>
              <a:t>1</a:t>
            </a:r>
            <a:r>
              <a:rPr lang="en-US" altLang="zh-TW" dirty="0"/>
              <a:t>,</a:t>
            </a:r>
            <a:r>
              <a:rPr lang="el-GR" altLang="zh-TW" dirty="0"/>
              <a:t> θ</a:t>
            </a:r>
            <a:r>
              <a:rPr lang="en-US" altLang="zh-TW" baseline="-25000" dirty="0"/>
              <a:t>2</a:t>
            </a: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6377640" y="5079893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482440" y="572325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248487" y="449682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912188" y="5131668"/>
            <a:ext cx="1248503" cy="1248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6590440" y="5445597"/>
          <a:ext cx="4111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" name="方程式" r:id="rId9" imgW="190440" imgH="203040" progId="Equation.3">
                  <p:embed/>
                </p:oleObj>
              </mc:Choice>
              <mc:Fallback>
                <p:oleObj name="方程式" r:id="rId9" imgW="190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0440" y="5445597"/>
                        <a:ext cx="411163" cy="4333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橢圓 15"/>
          <p:cNvSpPr/>
          <p:nvPr/>
        </p:nvSpPr>
        <p:spPr>
          <a:xfrm>
            <a:off x="5807388" y="4550587"/>
            <a:ext cx="1248503" cy="1248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6469735" y="4887517"/>
          <a:ext cx="3556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" name="方程式" r:id="rId11" imgW="164880" imgH="203040" progId="Equation.3">
                  <p:embed/>
                </p:oleObj>
              </mc:Choice>
              <mc:Fallback>
                <p:oleObj name="方程式" r:id="rId11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735" y="4887517"/>
                        <a:ext cx="355600" cy="433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橢圓 17"/>
          <p:cNvSpPr/>
          <p:nvPr/>
        </p:nvSpPr>
        <p:spPr>
          <a:xfrm>
            <a:off x="5673786" y="3890130"/>
            <a:ext cx="1248503" cy="1248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/>
          </p:nvPr>
        </p:nvGraphicFramePr>
        <p:xfrm>
          <a:off x="6367673" y="4290982"/>
          <a:ext cx="4095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" name="方程式" r:id="rId13" imgW="190440" imgH="203040" progId="Equation.3">
                  <p:embed/>
                </p:oleObj>
              </mc:Choice>
              <mc:Fallback>
                <p:oleObj name="方程式" r:id="rId13" imgW="190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7673" y="4290982"/>
                        <a:ext cx="409575" cy="4333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單箭頭接點 20"/>
          <p:cNvCxnSpPr/>
          <p:nvPr/>
        </p:nvCxnSpPr>
        <p:spPr>
          <a:xfrm flipH="1" flipV="1">
            <a:off x="6440738" y="5156144"/>
            <a:ext cx="77070" cy="545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6318454" y="4574752"/>
            <a:ext cx="98249" cy="494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 flipV="1">
            <a:off x="6154148" y="3915999"/>
            <a:ext cx="134439" cy="590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537456" y="5805672"/>
            <a:ext cx="238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505689" y="2090707"/>
            <a:ext cx="741872" cy="1015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21791" y="1686418"/>
            <a:ext cx="145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L(</a:t>
            </a:r>
            <a:r>
              <a:rPr lang="el-GR" altLang="zh-TW" sz="2400" dirty="0">
                <a:solidFill>
                  <a:srgbClr val="FF0000"/>
                </a:solidFill>
              </a:rPr>
              <a:t>θ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5248" y="4724369"/>
            <a:ext cx="3242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Given a point, we can easily find the point with the smallest value nearby.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0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6" grpId="0" animBg="1"/>
      <p:bldP spid="16" grpId="1" animBg="1"/>
      <p:bldP spid="18" grpId="0" animBg="1"/>
      <p:bldP spid="29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Taylor Series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Taylor series</a:t>
            </a:r>
            <a:r>
              <a:rPr lang="en-US" altLang="zh-TW" dirty="0"/>
              <a:t>: Let h(x) be any function infinitely differentiable around x = x</a:t>
            </a:r>
            <a:r>
              <a:rPr lang="en-US" altLang="zh-TW" baseline="-25000" dirty="0"/>
              <a:t>0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1245883" y="3113026"/>
          <a:ext cx="3601889" cy="998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9" name="方程式" r:id="rId3" imgW="1600200" imgH="444240" progId="Equation.3">
                  <p:embed/>
                </p:oleObj>
              </mc:Choice>
              <mc:Fallback>
                <p:oleObj name="方程式" r:id="rId3" imgW="1600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5883" y="3113026"/>
                        <a:ext cx="3601889" cy="9986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1807554" y="4186705"/>
          <a:ext cx="6080435" cy="887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0" name="方程式" r:id="rId5" imgW="2692080" imgH="393480" progId="Equation.3">
                  <p:embed/>
                </p:oleObj>
              </mc:Choice>
              <mc:Fallback>
                <p:oleObj name="方程式" r:id="rId5" imgW="269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554" y="4186705"/>
                        <a:ext cx="6080435" cy="8878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792995" y="5606942"/>
            <a:ext cx="318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When x is close to x</a:t>
            </a:r>
            <a:r>
              <a:rPr lang="en-US" altLang="zh-TW" sz="2800" baseline="-25000" dirty="0"/>
              <a:t>0</a:t>
            </a:r>
            <a:endParaRPr lang="zh-TW" altLang="en-US" sz="2800" baseline="-250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4007690" y="5654243"/>
            <a:ext cx="4301065" cy="536575"/>
            <a:chOff x="3796772" y="3169588"/>
            <a:chExt cx="4301065" cy="536575"/>
          </a:xfrm>
        </p:grpSpPr>
        <p:graphicFrame>
          <p:nvGraphicFramePr>
            <p:cNvPr id="1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194175" y="3169588"/>
            <a:ext cx="3903662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1" name="方程式" r:id="rId7" imgW="1663560" imgH="228600" progId="Equation.3">
                    <p:embed/>
                  </p:oleObj>
                </mc:Choice>
                <mc:Fallback>
                  <p:oleObj name="方程式" r:id="rId7" imgW="1663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4175" y="3169588"/>
                          <a:ext cx="3903662" cy="5365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向右箭號 19"/>
            <p:cNvSpPr/>
            <p:nvPr/>
          </p:nvSpPr>
          <p:spPr>
            <a:xfrm>
              <a:off x="3796772" y="3194165"/>
              <a:ext cx="346603" cy="4544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2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994" y="1010048"/>
            <a:ext cx="1079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sin(x)= 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104900" y="718346"/>
            <a:ext cx="8039100" cy="1944686"/>
            <a:chOff x="1104900" y="4722890"/>
            <a:chExt cx="8039100" cy="194468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4722890"/>
              <a:ext cx="8039100" cy="180975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624916" y="5708649"/>
              <a:ext cx="1390090" cy="958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549304" y="5883575"/>
              <a:ext cx="1106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128994" y="110830"/>
            <a:ext cx="5920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u="sng" dirty="0"/>
              <a:t>E.g. Taylor series for h(x)=sin(x) around x</a:t>
            </a:r>
            <a:r>
              <a:rPr lang="en-US" altLang="zh-TW" sz="2400" u="sng" baseline="-25000" dirty="0"/>
              <a:t>0</a:t>
            </a:r>
            <a:r>
              <a:rPr lang="en-US" altLang="zh-TW" sz="2400" u="sng" dirty="0"/>
              <a:t>=</a:t>
            </a:r>
            <a:r>
              <a:rPr lang="el-GR" altLang="zh-TW" sz="2400" u="sng" dirty="0"/>
              <a:t>π</a:t>
            </a:r>
            <a:r>
              <a:rPr lang="en-US" altLang="zh-TW" sz="2400" u="sng" dirty="0"/>
              <a:t>/4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36" y="2663032"/>
            <a:ext cx="6473190" cy="403894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41404" y="5697094"/>
            <a:ext cx="260482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approximation is good around </a:t>
            </a:r>
            <a:r>
              <a:rPr lang="el-GR" altLang="zh-TW" sz="2400" dirty="0"/>
              <a:t>π</a:t>
            </a:r>
            <a:r>
              <a:rPr lang="en-US" altLang="zh-TW" sz="2400" dirty="0"/>
              <a:t>/4.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472613" y="4243750"/>
            <a:ext cx="0" cy="14533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518" y="3800475"/>
            <a:ext cx="6191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830" y="2532205"/>
            <a:ext cx="15716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02" y="5697094"/>
            <a:ext cx="1907704" cy="61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98980"/>
            <a:ext cx="2568959" cy="56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7308023" y="4614768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75000"/>
                  </a:schemeClr>
                </a:solidFill>
              </a:rPr>
              <a:t>sin(x)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1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 animBg="1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Multivariable Taylor Series</a:t>
            </a:r>
            <a:endParaRPr lang="zh-TW" altLang="en-US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428625" y="1956162"/>
          <a:ext cx="82867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" name="方程式" r:id="rId3" imgW="3504960" imgH="419040" progId="Equation.3">
                  <p:embed/>
                </p:oleObj>
              </mc:Choice>
              <mc:Fallback>
                <p:oleObj name="方程式" r:id="rId3" imgW="3504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1956162"/>
                        <a:ext cx="8286750" cy="9890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96875" y="3951492"/>
            <a:ext cx="502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When x and y is close to x</a:t>
            </a:r>
            <a:r>
              <a:rPr lang="en-US" altLang="zh-TW" sz="2800" baseline="-25000" dirty="0"/>
              <a:t>0 </a:t>
            </a:r>
            <a:r>
              <a:rPr lang="en-US" altLang="zh-TW" sz="2800" dirty="0"/>
              <a:t>and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y</a:t>
            </a:r>
            <a:r>
              <a:rPr lang="en-US" altLang="zh-TW" sz="2800" baseline="-25000" dirty="0"/>
              <a:t>0</a:t>
            </a:r>
            <a:endParaRPr lang="zh-TW" altLang="en-US" sz="2800" baseline="-250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28625" y="4512005"/>
            <a:ext cx="8286750" cy="1539230"/>
            <a:chOff x="743478" y="5040930"/>
            <a:chExt cx="8286750" cy="1539230"/>
          </a:xfrm>
        </p:grpSpPr>
        <p:sp>
          <p:nvSpPr>
            <p:cNvPr id="10" name="向右箭號 9"/>
            <p:cNvSpPr/>
            <p:nvPr/>
          </p:nvSpPr>
          <p:spPr>
            <a:xfrm rot="5400000">
              <a:off x="2671533" y="5070173"/>
              <a:ext cx="512925" cy="4544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43478" y="5591148"/>
            <a:ext cx="8286750" cy="989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25" name="方程式" r:id="rId5" imgW="3504960" imgH="419040" progId="Equation.3">
                    <p:embed/>
                  </p:oleObj>
                </mc:Choice>
                <mc:Fallback>
                  <p:oleObj name="方程式" r:id="rId5" imgW="350496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478" y="5591148"/>
                          <a:ext cx="8286750" cy="9890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文字方塊 14"/>
          <p:cNvSpPr txBox="1"/>
          <p:nvPr/>
        </p:nvSpPr>
        <p:spPr>
          <a:xfrm>
            <a:off x="1446115" y="2952972"/>
            <a:ext cx="752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+ something related to (x-x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)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and (y-y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)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+ ……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276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Formal Derivation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510576" y="3212089"/>
            <a:ext cx="4698304" cy="3589808"/>
            <a:chOff x="2041936" y="1762916"/>
            <a:chExt cx="4970003" cy="389741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936" y="1762916"/>
              <a:ext cx="4970003" cy="3727501"/>
            </a:xfrm>
            <a:prstGeom prst="rect">
              <a:avLst/>
            </a:prstGeom>
          </p:spPr>
        </p:pic>
        <p:graphicFrame>
          <p:nvGraphicFramePr>
            <p:cNvPr id="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448835" y="5199951"/>
            <a:ext cx="32861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41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8835" y="5199951"/>
                          <a:ext cx="32861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125917" y="3409135"/>
            <a:ext cx="355600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42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917" y="3409135"/>
                          <a:ext cx="355600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橢圓 7"/>
          <p:cNvSpPr/>
          <p:nvPr/>
        </p:nvSpPr>
        <p:spPr>
          <a:xfrm>
            <a:off x="6972230" y="546032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573982" y="5045242"/>
            <a:ext cx="912767" cy="912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7064473" y="5032739"/>
          <a:ext cx="736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3" name="方程式" r:id="rId8" imgW="342720" imgH="215640" progId="Equation.3">
                  <p:embed/>
                </p:oleObj>
              </mc:Choice>
              <mc:Fallback>
                <p:oleObj name="方程式" r:id="rId8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473" y="5032739"/>
                        <a:ext cx="736600" cy="463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5339"/>
              </p:ext>
            </p:extLst>
          </p:nvPr>
        </p:nvGraphicFramePr>
        <p:xfrm>
          <a:off x="528638" y="2422837"/>
          <a:ext cx="68770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4" name="方程式" r:id="rId10" imgW="3022560" imgH="431640" progId="Equation.3">
                  <p:embed/>
                </p:oleObj>
              </mc:Choice>
              <mc:Fallback>
                <p:oleObj name="方程式" r:id="rId10" imgW="3022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422837"/>
                        <a:ext cx="6877050" cy="979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528638" y="1511024"/>
            <a:ext cx="351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Based on Taylor Series: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28638" y="1866495"/>
            <a:ext cx="660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If the red circle is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small enough</a:t>
            </a:r>
            <a:r>
              <a:rPr lang="en-US" altLang="zh-TW" sz="2400" dirty="0">
                <a:solidFill>
                  <a:srgbClr val="FF0000"/>
                </a:solidFill>
              </a:rPr>
              <a:t>, in the red circle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379569"/>
              </p:ext>
            </p:extLst>
          </p:nvPr>
        </p:nvGraphicFramePr>
        <p:xfrm>
          <a:off x="538163" y="4170363"/>
          <a:ext cx="3722687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5" name="方程式" r:id="rId12" imgW="1562040" imgH="431640" progId="Equation.3">
                  <p:embed/>
                </p:oleObj>
              </mc:Choice>
              <mc:Fallback>
                <p:oleObj name="方程式" r:id="rId12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4170363"/>
                        <a:ext cx="3722687" cy="1030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51551"/>
              </p:ext>
            </p:extLst>
          </p:nvPr>
        </p:nvGraphicFramePr>
        <p:xfrm>
          <a:off x="543623" y="5280343"/>
          <a:ext cx="3571876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6" name="方程式" r:id="rId14" imgW="1511280" imgH="457200" progId="Equation.3">
                  <p:embed/>
                </p:oleObj>
              </mc:Choice>
              <mc:Fallback>
                <p:oleObj name="方程式" r:id="rId14" imgW="1511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23" y="5280343"/>
                        <a:ext cx="3571876" cy="1076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547689"/>
              </p:ext>
            </p:extLst>
          </p:nvPr>
        </p:nvGraphicFramePr>
        <p:xfrm>
          <a:off x="528638" y="3498850"/>
          <a:ext cx="15748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7" name="方程式" r:id="rId16" imgW="660240" imgH="215640" progId="Equation.3">
                  <p:embed/>
                </p:oleObj>
              </mc:Choice>
              <mc:Fallback>
                <p:oleObj name="方程式" r:id="rId16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3498850"/>
                        <a:ext cx="1574800" cy="5159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7080230" y="3971212"/>
            <a:ext cx="145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L(</a:t>
            </a:r>
            <a:r>
              <a:rPr lang="el-GR" altLang="zh-TW" sz="2400" dirty="0">
                <a:solidFill>
                  <a:srgbClr val="FF0000"/>
                </a:solidFill>
              </a:rPr>
              <a:t>θ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4510576" y="3212089"/>
            <a:ext cx="4698304" cy="3589808"/>
            <a:chOff x="2041936" y="1762916"/>
            <a:chExt cx="4970003" cy="389741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936" y="1762916"/>
              <a:ext cx="4970003" cy="3727501"/>
            </a:xfrm>
            <a:prstGeom prst="rect">
              <a:avLst/>
            </a:prstGeom>
          </p:spPr>
        </p:pic>
        <p:graphicFrame>
          <p:nvGraphicFramePr>
            <p:cNvPr id="1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448835" y="5199951"/>
            <a:ext cx="32861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65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8835" y="5199951"/>
                          <a:ext cx="32861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125917" y="3409135"/>
            <a:ext cx="355600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66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917" y="3409135"/>
                          <a:ext cx="355600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矩形 20"/>
          <p:cNvSpPr/>
          <p:nvPr/>
        </p:nvSpPr>
        <p:spPr>
          <a:xfrm>
            <a:off x="5543793" y="2371024"/>
            <a:ext cx="3413370" cy="101160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132878" y="1791909"/>
            <a:ext cx="1824285" cy="149191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Formal Derivation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28638" y="1511024"/>
            <a:ext cx="351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Based on Taylor Series: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28638" y="1866495"/>
            <a:ext cx="660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If the red circle is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small enough</a:t>
            </a:r>
            <a:r>
              <a:rPr lang="en-US" altLang="zh-TW" sz="2400" dirty="0">
                <a:solidFill>
                  <a:srgbClr val="FF0000"/>
                </a:solidFill>
              </a:rPr>
              <a:t>, in the red circle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18262"/>
              </p:ext>
            </p:extLst>
          </p:nvPr>
        </p:nvGraphicFramePr>
        <p:xfrm>
          <a:off x="628650" y="2429631"/>
          <a:ext cx="429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7" name="方程式" r:id="rId8" imgW="1815840" imgH="215640" progId="Equation.3">
                  <p:embed/>
                </p:oleObj>
              </mc:Choice>
              <mc:Fallback>
                <p:oleObj name="方程式" r:id="rId8" imgW="1815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429631"/>
                        <a:ext cx="4292600" cy="508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769762"/>
              </p:ext>
            </p:extLst>
          </p:nvPr>
        </p:nvGraphicFramePr>
        <p:xfrm>
          <a:off x="7242175" y="1890713"/>
          <a:ext cx="15748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8" name="方程式" r:id="rId10" imgW="660240" imgH="215640" progId="Equation.3">
                  <p:embed/>
                </p:oleObj>
              </mc:Choice>
              <mc:Fallback>
                <p:oleObj name="方程式" r:id="rId10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1890713"/>
                        <a:ext cx="1574800" cy="515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橢圓 13"/>
          <p:cNvSpPr/>
          <p:nvPr/>
        </p:nvSpPr>
        <p:spPr>
          <a:xfrm>
            <a:off x="6972230" y="546032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573982" y="5045242"/>
            <a:ext cx="912767" cy="912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7064473" y="5032739"/>
          <a:ext cx="736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9" name="方程式" r:id="rId12" imgW="342720" imgH="215640" progId="Equation.3">
                  <p:embed/>
                </p:oleObj>
              </mc:Choice>
              <mc:Fallback>
                <p:oleObj name="方程式" r:id="rId12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473" y="5032739"/>
                        <a:ext cx="736600" cy="463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7080230" y="3971212"/>
            <a:ext cx="145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L(</a:t>
            </a:r>
            <a:r>
              <a:rPr lang="el-GR" altLang="zh-TW" sz="2400" dirty="0">
                <a:solidFill>
                  <a:srgbClr val="FF0000"/>
                </a:solidFill>
              </a:rPr>
              <a:t>θ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1716" y="3063150"/>
            <a:ext cx="4411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</a:t>
            </a:r>
            <a:r>
              <a:rPr lang="el-GR" altLang="zh-TW" sz="2400" dirty="0"/>
              <a:t>θ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and </a:t>
            </a:r>
            <a:r>
              <a:rPr lang="el-GR" altLang="zh-TW" sz="2400" dirty="0"/>
              <a:t>θ</a:t>
            </a:r>
            <a:r>
              <a:rPr lang="en-US" altLang="zh-TW" sz="2400" baseline="-25000" dirty="0"/>
              <a:t>2 </a:t>
            </a:r>
            <a:r>
              <a:rPr lang="en-US" altLang="zh-TW" sz="2400" dirty="0"/>
              <a:t> in the red circle </a:t>
            </a:r>
            <a:r>
              <a:rPr lang="en-US" altLang="zh-TW" sz="2400" b="1" i="1" dirty="0"/>
              <a:t>minimizing</a:t>
            </a:r>
            <a:r>
              <a:rPr lang="en-US" altLang="zh-TW" sz="2400" dirty="0"/>
              <a:t> L(</a:t>
            </a:r>
            <a:r>
              <a:rPr lang="el-GR" altLang="zh-TW" sz="2400" dirty="0"/>
              <a:t>θ</a:t>
            </a:r>
            <a:r>
              <a:rPr lang="en-US" altLang="zh-TW" sz="2400" dirty="0"/>
              <a:t>) </a:t>
            </a:r>
            <a:endParaRPr lang="zh-TW" altLang="en-US" sz="2400" dirty="0"/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282810"/>
              </p:ext>
            </p:extLst>
          </p:nvPr>
        </p:nvGraphicFramePr>
        <p:xfrm>
          <a:off x="836094" y="3920554"/>
          <a:ext cx="3440105" cy="56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0" name="方程式" r:id="rId14" imgW="1473120" imgH="241200" progId="Equation.3">
                  <p:embed/>
                </p:oleObj>
              </mc:Choice>
              <mc:Fallback>
                <p:oleObj name="方程式" r:id="rId14" imgW="1473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094" y="3920554"/>
                        <a:ext cx="3440105" cy="5629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208526"/>
              </p:ext>
            </p:extLst>
          </p:nvPr>
        </p:nvGraphicFramePr>
        <p:xfrm>
          <a:off x="5589588" y="2449513"/>
          <a:ext cx="32908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" name="方程式" r:id="rId16" imgW="1562040" imgH="431640" progId="Equation.3">
                  <p:embed/>
                </p:oleObj>
              </mc:Choice>
              <mc:Fallback>
                <p:oleObj name="方程式" r:id="rId16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2449513"/>
                        <a:ext cx="3290887" cy="911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7392987" y="1374732"/>
            <a:ext cx="12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constant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3316670" y="3450072"/>
            <a:ext cx="11413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878350" y="3450072"/>
            <a:ext cx="0" cy="4789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620104" y="5259643"/>
            <a:ext cx="398248" cy="24981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627075" y="5427561"/>
            <a:ext cx="27622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279975" y="5221418"/>
            <a:ext cx="2406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00FF"/>
                </a:solidFill>
              </a:rPr>
              <a:t>Simple, right?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8" grpId="0"/>
      <p:bldP spid="20" grpId="0"/>
      <p:bldP spid="32" grpId="0" animBg="1"/>
      <p:bldP spid="3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 – two variables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01716" y="1505376"/>
            <a:ext cx="177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 Circle: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049515" y="1505376"/>
            <a:ext cx="30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(If the radius is small)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99005"/>
              </p:ext>
            </p:extLst>
          </p:nvPr>
        </p:nvGraphicFramePr>
        <p:xfrm>
          <a:off x="752475" y="2138363"/>
          <a:ext cx="42910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方程式" r:id="rId4" imgW="1815840" imgH="215640" progId="Equation.3">
                  <p:embed/>
                </p:oleObj>
              </mc:Choice>
              <mc:Fallback>
                <p:oleObj name="方程式" r:id="rId4" imgW="1815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2138363"/>
                        <a:ext cx="4291013" cy="508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2728975" y="2608357"/>
          <a:ext cx="6223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方程式" r:id="rId6" imgW="266400" imgH="215640" progId="Equation.3">
                  <p:embed/>
                </p:oleObj>
              </mc:Choice>
              <mc:Fallback>
                <p:oleObj name="方程式" r:id="rId6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75" y="2608357"/>
                        <a:ext cx="622300" cy="501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246562" y="2646457"/>
          <a:ext cx="650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方程式" r:id="rId8" imgW="279360" imgH="215640" progId="Equation.3">
                  <p:embed/>
                </p:oleObj>
              </mc:Choice>
              <mc:Fallback>
                <p:oleObj name="方程式" r:id="rId8" imgW="279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2" y="2646457"/>
                        <a:ext cx="650875" cy="501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309107"/>
              </p:ext>
            </p:extLst>
          </p:nvPr>
        </p:nvGraphicFramePr>
        <p:xfrm>
          <a:off x="1118214" y="4408058"/>
          <a:ext cx="6223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方程式" r:id="rId10" imgW="266400" imgH="215640" progId="Equation.3">
                  <p:embed/>
                </p:oleObj>
              </mc:Choice>
              <mc:Fallback>
                <p:oleObj name="方程式" r:id="rId10" imgW="266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214" y="4408058"/>
                        <a:ext cx="622300" cy="501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123464"/>
              </p:ext>
            </p:extLst>
          </p:nvPr>
        </p:nvGraphicFramePr>
        <p:xfrm>
          <a:off x="2616751" y="4408058"/>
          <a:ext cx="6508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方程式" r:id="rId12" imgW="279360" imgH="215640" progId="Equation.3">
                  <p:embed/>
                </p:oleObj>
              </mc:Choice>
              <mc:Fallback>
                <p:oleObj name="方程式" r:id="rId12" imgW="279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751" y="4408058"/>
                        <a:ext cx="650875" cy="501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2597212" y="2627407"/>
            <a:ext cx="7731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080114" y="4406565"/>
            <a:ext cx="7731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133850" y="2627407"/>
            <a:ext cx="7731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507276" y="4400086"/>
            <a:ext cx="7731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6413344" y="362843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306069" y="2608357"/>
            <a:ext cx="2214550" cy="2095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57867"/>
              </p:ext>
            </p:extLst>
          </p:nvPr>
        </p:nvGraphicFramePr>
        <p:xfrm>
          <a:off x="7383438" y="2766945"/>
          <a:ext cx="15414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方程式" r:id="rId14" imgW="660240" imgH="215640" progId="Equation.3">
                  <p:embed/>
                </p:oleObj>
              </mc:Choice>
              <mc:Fallback>
                <p:oleObj name="方程式" r:id="rId14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3438" y="2766945"/>
                        <a:ext cx="1541462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/>
          <p:nvPr/>
        </p:nvCxnSpPr>
        <p:spPr>
          <a:xfrm>
            <a:off x="6448294" y="3698376"/>
            <a:ext cx="1389750" cy="762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467344" y="3281994"/>
            <a:ext cx="665655" cy="41638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734572"/>
              </p:ext>
            </p:extLst>
          </p:nvPr>
        </p:nvGraphicFramePr>
        <p:xfrm>
          <a:off x="7838044" y="4242636"/>
          <a:ext cx="7985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方程式" r:id="rId16" imgW="342720" imgH="215640" progId="Equation.3">
                  <p:embed/>
                </p:oleObj>
              </mc:Choice>
              <mc:Fallback>
                <p:oleObj name="方程式" r:id="rId16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8044" y="4242636"/>
                        <a:ext cx="798513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40352"/>
              </p:ext>
            </p:extLst>
          </p:nvPr>
        </p:nvGraphicFramePr>
        <p:xfrm>
          <a:off x="1962909" y="5407754"/>
          <a:ext cx="2251075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方程式" r:id="rId18" imgW="965160" imgH="482400" progId="Equation.3">
                  <p:embed/>
                </p:oleObj>
              </mc:Choice>
              <mc:Fallback>
                <p:oleObj name="方程式" r:id="rId18" imgW="9651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909" y="5407754"/>
                        <a:ext cx="2251075" cy="11255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字方塊 36"/>
          <p:cNvSpPr txBox="1"/>
          <p:nvPr/>
        </p:nvSpPr>
        <p:spPr>
          <a:xfrm>
            <a:off x="637159" y="4906010"/>
            <a:ext cx="441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L(</a:t>
            </a:r>
            <a:r>
              <a:rPr lang="el-GR" altLang="zh-TW" sz="2400" dirty="0"/>
              <a:t>θ</a:t>
            </a:r>
            <a:r>
              <a:rPr lang="en-US" altLang="zh-TW" sz="2400" dirty="0"/>
              <a:t>) </a:t>
            </a:r>
            <a:endParaRPr lang="zh-TW" altLang="en-US" sz="2400" dirty="0"/>
          </a:p>
        </p:txBody>
      </p:sp>
      <p:grpSp>
        <p:nvGrpSpPr>
          <p:cNvPr id="39" name="群組 38"/>
          <p:cNvGrpSpPr/>
          <p:nvPr/>
        </p:nvGrpSpPr>
        <p:grpSpPr>
          <a:xfrm>
            <a:off x="4413706" y="5395565"/>
            <a:ext cx="3325804" cy="1123950"/>
            <a:chOff x="4428377" y="5286436"/>
            <a:chExt cx="3325804" cy="1123950"/>
          </a:xfrm>
        </p:grpSpPr>
        <p:sp>
          <p:nvSpPr>
            <p:cNvPr id="16" name="向右箭號 15"/>
            <p:cNvSpPr/>
            <p:nvPr/>
          </p:nvSpPr>
          <p:spPr>
            <a:xfrm>
              <a:off x="4428377" y="5580917"/>
              <a:ext cx="585002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5177669" y="5286436"/>
            <a:ext cx="2576512" cy="1123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7" name="方程式" r:id="rId20" imgW="1104840" imgH="482400" progId="Equation.3">
                    <p:embed/>
                  </p:oleObj>
                </mc:Choice>
                <mc:Fallback>
                  <p:oleObj name="方程式" r:id="rId20" imgW="110484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7669" y="5286436"/>
                          <a:ext cx="2576512" cy="11239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0" name="直線接點 39"/>
          <p:cNvCxnSpPr/>
          <p:nvPr/>
        </p:nvCxnSpPr>
        <p:spPr>
          <a:xfrm>
            <a:off x="1739205" y="2222384"/>
            <a:ext cx="447408" cy="4216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21255" y="3010392"/>
            <a:ext cx="4411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</a:t>
            </a:r>
            <a:r>
              <a:rPr lang="el-GR" altLang="zh-TW" sz="2400" dirty="0"/>
              <a:t>θ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and </a:t>
            </a:r>
            <a:r>
              <a:rPr lang="el-GR" altLang="zh-TW" sz="2400" dirty="0"/>
              <a:t>θ</a:t>
            </a:r>
            <a:r>
              <a:rPr lang="en-US" altLang="zh-TW" sz="2400" baseline="-25000" dirty="0"/>
              <a:t>2 </a:t>
            </a:r>
            <a:r>
              <a:rPr lang="en-US" altLang="zh-TW" sz="2400" dirty="0"/>
              <a:t> in the red circle </a:t>
            </a:r>
            <a:r>
              <a:rPr lang="en-US" altLang="zh-TW" sz="2400" b="1" i="1" dirty="0"/>
              <a:t>minimizing</a:t>
            </a:r>
            <a:r>
              <a:rPr lang="en-US" altLang="zh-TW" sz="2400" dirty="0"/>
              <a:t> L(</a:t>
            </a:r>
            <a:r>
              <a:rPr lang="el-GR" altLang="zh-TW" sz="2400" dirty="0"/>
              <a:t>θ</a:t>
            </a:r>
            <a:r>
              <a:rPr lang="en-US" altLang="zh-TW" sz="2400" dirty="0"/>
              <a:t>) </a:t>
            </a:r>
            <a:endParaRPr lang="zh-TW" altLang="en-US" sz="2400" dirty="0"/>
          </a:p>
        </p:txBody>
      </p:sp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761802"/>
              </p:ext>
            </p:extLst>
          </p:nvPr>
        </p:nvGraphicFramePr>
        <p:xfrm>
          <a:off x="855633" y="3867796"/>
          <a:ext cx="3440105" cy="56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方程式" r:id="rId22" imgW="1473120" imgH="241200" progId="Equation.3">
                  <p:embed/>
                </p:oleObj>
              </mc:Choice>
              <mc:Fallback>
                <p:oleObj name="方程式" r:id="rId22" imgW="1473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33" y="3867796"/>
                        <a:ext cx="3440105" cy="5629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線接點 46"/>
          <p:cNvCxnSpPr/>
          <p:nvPr/>
        </p:nvCxnSpPr>
        <p:spPr>
          <a:xfrm>
            <a:off x="3316670" y="3450072"/>
            <a:ext cx="11413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3878350" y="3450072"/>
            <a:ext cx="0" cy="4789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 flipV="1">
            <a:off x="5514280" y="3107186"/>
            <a:ext cx="840894" cy="5212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94846"/>
              </p:ext>
            </p:extLst>
          </p:nvPr>
        </p:nvGraphicFramePr>
        <p:xfrm>
          <a:off x="5195543" y="2587029"/>
          <a:ext cx="15414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方程式" r:id="rId24" imgW="660240" imgH="215640" progId="Equation.3">
                  <p:embed/>
                </p:oleObj>
              </mc:Choice>
              <mc:Fallback>
                <p:oleObj name="方程式" r:id="rId24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543" y="2587029"/>
                        <a:ext cx="1541462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2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543793" y="2371024"/>
            <a:ext cx="3413370" cy="101160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Formal Derivation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0595" y="3485194"/>
                <a:ext cx="8066540" cy="47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yielding the smallest value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in the circle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95" y="3485194"/>
                <a:ext cx="8066540" cy="476221"/>
              </a:xfrm>
              <a:prstGeom prst="rect">
                <a:avLst/>
              </a:prstGeom>
              <a:blipFill>
                <a:blip r:embed="rId4"/>
                <a:stretch>
                  <a:fillRect l="-1209" t="-10256" b="-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276600"/>
              </p:ext>
            </p:extLst>
          </p:nvPr>
        </p:nvGraphicFramePr>
        <p:xfrm>
          <a:off x="854055" y="4346294"/>
          <a:ext cx="25765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7" name="方程式" r:id="rId5" imgW="1104840" imgH="482400" progId="Equation.3">
                  <p:embed/>
                </p:oleObj>
              </mc:Choice>
              <mc:Fallback>
                <p:oleObj name="方程式" r:id="rId5" imgW="11048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55" y="4346294"/>
                        <a:ext cx="2576512" cy="1123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345967"/>
              </p:ext>
            </p:extLst>
          </p:nvPr>
        </p:nvGraphicFramePr>
        <p:xfrm>
          <a:off x="3592513" y="3916363"/>
          <a:ext cx="2841625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" name="方程式" r:id="rId7" imgW="1218960" imgH="863280" progId="Equation.3">
                  <p:embed/>
                </p:oleObj>
              </mc:Choice>
              <mc:Fallback>
                <p:oleObj name="方程式" r:id="rId7" imgW="12189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3916363"/>
                        <a:ext cx="2841625" cy="20113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字方塊 47"/>
          <p:cNvSpPr txBox="1"/>
          <p:nvPr/>
        </p:nvSpPr>
        <p:spPr>
          <a:xfrm>
            <a:off x="6450522" y="4530327"/>
            <a:ext cx="2312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This is gradient descent.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2878" y="1791909"/>
            <a:ext cx="1824285" cy="149191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28638" y="1511024"/>
            <a:ext cx="351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Based on Taylor Series: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8638" y="1866495"/>
            <a:ext cx="660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If the red circle is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small enough</a:t>
            </a:r>
            <a:r>
              <a:rPr lang="en-US" altLang="zh-TW" sz="2400" dirty="0">
                <a:solidFill>
                  <a:srgbClr val="FF0000"/>
                </a:solidFill>
              </a:rPr>
              <a:t>, in the red circle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893247"/>
              </p:ext>
            </p:extLst>
          </p:nvPr>
        </p:nvGraphicFramePr>
        <p:xfrm>
          <a:off x="628650" y="2429631"/>
          <a:ext cx="429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" name="方程式" r:id="rId9" imgW="1815840" imgH="215640" progId="Equation.3">
                  <p:embed/>
                </p:oleObj>
              </mc:Choice>
              <mc:Fallback>
                <p:oleObj name="方程式" r:id="rId9" imgW="1815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429631"/>
                        <a:ext cx="4292600" cy="508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635532"/>
              </p:ext>
            </p:extLst>
          </p:nvPr>
        </p:nvGraphicFramePr>
        <p:xfrm>
          <a:off x="7242175" y="1890713"/>
          <a:ext cx="15748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0" name="方程式" r:id="rId11" imgW="660240" imgH="215640" progId="Equation.3">
                  <p:embed/>
                </p:oleObj>
              </mc:Choice>
              <mc:Fallback>
                <p:oleObj name="方程式" r:id="rId11" imgW="660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1890713"/>
                        <a:ext cx="1574800" cy="515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216730"/>
              </p:ext>
            </p:extLst>
          </p:nvPr>
        </p:nvGraphicFramePr>
        <p:xfrm>
          <a:off x="5589588" y="2449513"/>
          <a:ext cx="32908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1" name="方程式" r:id="rId13" imgW="1562040" imgH="431640" progId="Equation.3">
                  <p:embed/>
                </p:oleObj>
              </mc:Choice>
              <mc:Fallback>
                <p:oleObj name="方程式" r:id="rId13" imgW="1562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2449513"/>
                        <a:ext cx="3290887" cy="911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392987" y="1374732"/>
            <a:ext cx="12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constant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70595" y="5796494"/>
            <a:ext cx="857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Not satisfied if the red circle (learning rate) is not small enough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70594" y="6278190"/>
            <a:ext cx="857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consider the second order term, e.g. Newton’s method.</a:t>
            </a:r>
            <a:endParaRPr lang="zh-TW" altLang="en-US" sz="2400" dirty="0"/>
          </a:p>
        </p:txBody>
      </p:sp>
      <p:sp>
        <p:nvSpPr>
          <p:cNvPr id="3" name="箭號: 弧形右彎 2"/>
          <p:cNvSpPr/>
          <p:nvPr/>
        </p:nvSpPr>
        <p:spPr>
          <a:xfrm>
            <a:off x="101600" y="2683631"/>
            <a:ext cx="527050" cy="3343695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9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8" grpId="0"/>
      <p:bldP spid="4" grpId="0"/>
      <p:bldP spid="25" grpId="0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5029303" y="1236990"/>
            <a:ext cx="3828947" cy="2987766"/>
            <a:chOff x="114404" y="2251401"/>
            <a:chExt cx="5773763" cy="45053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7"/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More Limitation </a:t>
            </a:r>
            <a:br>
              <a:rPr lang="en-US" altLang="zh-TW" dirty="0"/>
            </a:br>
            <a:r>
              <a:rPr lang="en-US" altLang="zh-TW" dirty="0"/>
              <a:t>of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6477913" y="5374408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146876" y="505788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4542661" y="4350590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807793" y="433888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302267" y="3252668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410326" y="6101501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 5"/>
          <p:cNvSpPr/>
          <p:nvPr/>
        </p:nvSpPr>
        <p:spPr>
          <a:xfrm>
            <a:off x="600808" y="2197717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226139" y="42606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11175" y="6243213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9407" y="2089571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109" y="2031061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944774" y="6314703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the parameter w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172329" y="2144145"/>
            <a:ext cx="226184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64734" y="4152961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32" name="橢圓 31"/>
          <p:cNvSpPr/>
          <p:nvPr/>
        </p:nvSpPr>
        <p:spPr>
          <a:xfrm>
            <a:off x="1009470" y="293614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09" y="5298470"/>
                <a:ext cx="1288691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2491270" y="413549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3694876" y="3035988"/>
            <a:ext cx="2054927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9613" y="4715354"/>
            <a:ext cx="208151" cy="464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5" idx="2"/>
          </p:cNvCxnSpPr>
          <p:nvPr/>
        </p:nvCxnSpPr>
        <p:spPr>
          <a:xfrm flipV="1">
            <a:off x="4602995" y="3990095"/>
            <a:ext cx="119345" cy="3475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0" idx="2"/>
          </p:cNvCxnSpPr>
          <p:nvPr/>
        </p:nvCxnSpPr>
        <p:spPr>
          <a:xfrm flipV="1">
            <a:off x="2960548" y="3098252"/>
            <a:ext cx="342701" cy="10273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0" y="5290734"/>
                <a:ext cx="1292685" cy="822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4" y="5298345"/>
                <a:ext cx="130319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1194209" y="61351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2706137" y="61294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4434603" y="610500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6375848" y="61132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8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>
            <a:spLocks noGrp="1"/>
          </p:cNvSpPr>
          <p:nvPr>
            <p:ph type="title"/>
          </p:nvPr>
        </p:nvSpPr>
        <p:spPr>
          <a:xfrm>
            <a:off x="1812726" y="1151930"/>
            <a:ext cx="5518463" cy="23215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n-lt"/>
              </a:rPr>
              <a:t>Lab (supplementary)</a:t>
            </a:r>
          </a:p>
          <a:p>
            <a:pPr>
              <a:buSzPct val="25000"/>
            </a:pPr>
            <a:r>
              <a:rPr lang="en-US" sz="3000" dirty="0" err="1">
                <a:latin typeface="+mn-lt"/>
              </a:rPr>
              <a:t>Tensorboard</a:t>
            </a:r>
            <a:r>
              <a:rPr lang="en-US" sz="3000" dirty="0">
                <a:latin typeface="+mn-lt"/>
              </a:rPr>
              <a:t> for XOR NN</a:t>
            </a:r>
          </a:p>
        </p:txBody>
      </p:sp>
    </p:spTree>
    <p:extLst>
      <p:ext uri="{BB962C8B-B14F-4D97-AF65-F5344CB8AC3E}">
        <p14:creationId xmlns:p14="http://schemas.microsoft.com/office/powerpoint/2010/main" val="27556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regularization in </a:t>
            </a:r>
            <a:r>
              <a:rPr lang="en-US" altLang="zh-TW" dirty="0" err="1" smtClean="0"/>
              <a:t>SKLearn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Advertising.py</a:t>
            </a:r>
          </a:p>
          <a:p>
            <a:r>
              <a:rPr lang="en-US" altLang="zh-CN" dirty="0" smtClean="0"/>
              <a:t>ElasticNet.py</a:t>
            </a:r>
          </a:p>
          <a:p>
            <a:r>
              <a:rPr lang="en-US" altLang="zh-CN" dirty="0"/>
              <a:t>LinearRegression_CV.py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863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altLang="zh-CN" sz="4800" dirty="0" err="1"/>
              <a:t>TensorBoard</a:t>
            </a:r>
            <a:r>
              <a:rPr lang="en-US" altLang="zh-CN" sz="4800" dirty="0"/>
              <a:t>: TF logging/debugging tool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7586">
              <a:spcBef>
                <a:spcPts val="0"/>
              </a:spcBef>
            </a:pPr>
            <a:r>
              <a:rPr lang="en-US" altLang="zh-CN" dirty="0"/>
              <a:t>Visualize your TF graph</a:t>
            </a:r>
          </a:p>
          <a:p>
            <a:pPr marL="497586">
              <a:spcBef>
                <a:spcPts val="0"/>
              </a:spcBef>
            </a:pPr>
            <a:r>
              <a:rPr lang="en-US" altLang="zh-CN" dirty="0"/>
              <a:t>Plot quantitative metrics</a:t>
            </a:r>
          </a:p>
          <a:p>
            <a:pPr marL="497586">
              <a:spcBef>
                <a:spcPts val="0"/>
              </a:spcBef>
            </a:pPr>
            <a:r>
              <a:rPr lang="en-US" altLang="zh-CN" dirty="0"/>
              <a:t>Show additional data</a:t>
            </a:r>
          </a:p>
          <a:p>
            <a:endParaRPr lang="zh-CN" altLang="en-US" dirty="0"/>
          </a:p>
        </p:txBody>
      </p:sp>
      <p:pic>
        <p:nvPicPr>
          <p:cNvPr id="4" name="Shape 2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51920" y="3052755"/>
            <a:ext cx="4949277" cy="33764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116"/>
          <p:cNvSpPr/>
          <p:nvPr/>
        </p:nvSpPr>
        <p:spPr>
          <a:xfrm>
            <a:off x="2483768" y="6481567"/>
            <a:ext cx="6624307" cy="36360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600" dirty="0">
                <a:solidFill>
                  <a:schemeClr val="dk1"/>
                </a:solidFill>
                <a:ea typeface="Gill Sans"/>
                <a:cs typeface="Gill Sans"/>
                <a:sym typeface="Gill Sans"/>
                <a:hlinkClick r:id="rId3"/>
              </a:rPr>
              <a:t>https://</a:t>
            </a:r>
            <a:r>
              <a:rPr lang="en-US" sz="1600" dirty="0" smtClean="0">
                <a:solidFill>
                  <a:schemeClr val="dk1"/>
                </a:solidFill>
                <a:ea typeface="Gill Sans"/>
                <a:cs typeface="Gill Sans"/>
                <a:sym typeface="Gill Sans"/>
                <a:hlinkClick r:id="rId3"/>
              </a:rPr>
              <a:t>www.tensorflow.org/get_started/summaries_and_tensorboard</a:t>
            </a:r>
            <a:r>
              <a:rPr lang="en-US" sz="1600" dirty="0" smtClean="0">
                <a:solidFill>
                  <a:schemeClr val="dk1"/>
                </a:solidFill>
                <a:ea typeface="Gill Sans"/>
                <a:cs typeface="Gill Sans"/>
                <a:sym typeface="Gill Sans"/>
              </a:rPr>
              <a:t> </a:t>
            </a:r>
            <a:endParaRPr lang="en-US" sz="1600" dirty="0">
              <a:solidFill>
                <a:schemeClr val="dk1"/>
              </a:solidFill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3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-8188" y="192656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j-lt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706725" y="1605867"/>
            <a:ext cx="9109463" cy="50956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300"/>
              <a:t>9400 0.0151413 [array([[ 6.21692038,  6.05913448],</a:t>
            </a:r>
          </a:p>
          <a:p>
            <a:r>
              <a:rPr lang="en-US" sz="1300"/>
              <a:t>       [-6.33773184, -5.75189114]], dtype=float32), array([[ 9.93581772],</a:t>
            </a:r>
          </a:p>
          <a:p>
            <a:r>
              <a:rPr lang="en-US" sz="1300"/>
              <a:t>       [-9.43034935]], dtype=float32)]</a:t>
            </a:r>
          </a:p>
          <a:p>
            <a:r>
              <a:rPr lang="en-US" sz="1300"/>
              <a:t>9500 0.014909 [array([[ 6.22498751,  6.07049847],</a:t>
            </a:r>
          </a:p>
          <a:p>
            <a:r>
              <a:rPr lang="en-US" sz="1300"/>
              <a:t>       [-6.34637976, -5.76352596]], dtype=float32), array([[ 9.96414757],</a:t>
            </a:r>
          </a:p>
          <a:p>
            <a:r>
              <a:rPr lang="en-US" sz="1300"/>
              <a:t>       [-9.45942593]], dtype=float32)]</a:t>
            </a:r>
          </a:p>
          <a:p>
            <a:r>
              <a:rPr lang="en-US" sz="1300"/>
              <a:t>9600 0.0146836 [array([[ 6.23292685,  6.08166742],</a:t>
            </a:r>
          </a:p>
          <a:p>
            <a:r>
              <a:rPr lang="en-US" sz="1300"/>
              <a:t>       [-6.35489035, -5.77496052]], dtype=float32), array([[ 9.99207973],</a:t>
            </a:r>
          </a:p>
          <a:p>
            <a:r>
              <a:rPr lang="en-US" sz="1300"/>
              <a:t>       [-9.48807526]], dtype=float32)]</a:t>
            </a:r>
          </a:p>
          <a:p>
            <a:r>
              <a:rPr lang="en-US" sz="1300"/>
              <a:t>9700 0.0144647 [array([[ 6.24074268,  6.09264851],</a:t>
            </a:r>
          </a:p>
          <a:p>
            <a:r>
              <a:rPr lang="en-US" sz="1300"/>
              <a:t>       [-6.36326933, -5.78619957]], dtype=float32), array([[ 10.01962471],</a:t>
            </a:r>
          </a:p>
          <a:p>
            <a:r>
              <a:rPr lang="en-US" sz="1300"/>
              <a:t>       [ -9.51631165]], dtype=float32)]</a:t>
            </a:r>
          </a:p>
          <a:p>
            <a:r>
              <a:rPr lang="en-US" sz="1300"/>
              <a:t>9800 0.0142521 [array([[ 6.24843407,  6.10344648],</a:t>
            </a:r>
          </a:p>
          <a:p>
            <a:r>
              <a:rPr lang="en-US" sz="1300"/>
              <a:t>       [-6.37151814, -5.79724932]], dtype=float32), array([[ 10.04679298],</a:t>
            </a:r>
          </a:p>
          <a:p>
            <a:r>
              <a:rPr lang="en-US" sz="1300"/>
              <a:t>       [ -9.54414845]], dtype=float32)]</a:t>
            </a:r>
          </a:p>
          <a:p>
            <a:r>
              <a:rPr lang="en-US" sz="1300"/>
              <a:t>9900 0.0140456 [array([[ 6.25601053,  6.11406422],</a:t>
            </a:r>
          </a:p>
          <a:p>
            <a:r>
              <a:rPr lang="en-US" sz="1300"/>
              <a:t>       [-6.3796401 , -5.80811596]], dtype=float32), array([[ 10.07359505],</a:t>
            </a:r>
          </a:p>
          <a:p>
            <a:r>
              <a:rPr lang="en-US" sz="1300"/>
              <a:t>       [ -9.57159519]], dtype=float32)]</a:t>
            </a:r>
          </a:p>
          <a:p>
            <a:r>
              <a:rPr lang="en-US" sz="1300"/>
              <a:t>10000 0.0138448 [array([[ 6.26347113,  6.12451124],</a:t>
            </a:r>
          </a:p>
          <a:p>
            <a:r>
              <a:rPr lang="en-US" sz="1300"/>
              <a:t>       [-6.38764334, -5.81880617]], dtype=float32), array([[ 10.10004139],</a:t>
            </a:r>
          </a:p>
          <a:p>
            <a:r>
              <a:rPr lang="en-US" sz="1300"/>
              <a:t>       [ -9.59866238]], dtype=float32)]</a:t>
            </a:r>
          </a:p>
        </p:txBody>
      </p:sp>
    </p:spTree>
    <p:extLst>
      <p:ext uri="{BB962C8B-B14F-4D97-AF65-F5344CB8AC3E}">
        <p14:creationId xmlns:p14="http://schemas.microsoft.com/office/powerpoint/2010/main" val="3381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j-lt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646299"/>
            <a:ext cx="7341524" cy="5008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4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>
            <a:spLocks noGrp="1"/>
          </p:cNvSpPr>
          <p:nvPr>
            <p:ph type="title"/>
          </p:nvPr>
        </p:nvSpPr>
        <p:spPr>
          <a:xfrm>
            <a:off x="5939776" y="1365800"/>
            <a:ext cx="3128063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5 steps of using TensorBoard</a:t>
            </a:r>
          </a:p>
        </p:txBody>
      </p:sp>
      <p:sp>
        <p:nvSpPr>
          <p:cNvPr id="2228" name="Shape 2228"/>
          <p:cNvSpPr txBox="1">
            <a:spLocks noGrp="1"/>
          </p:cNvSpPr>
          <p:nvPr>
            <p:ph type="body" idx="1"/>
          </p:nvPr>
        </p:nvSpPr>
        <p:spPr>
          <a:xfrm>
            <a:off x="1004350" y="264734"/>
            <a:ext cx="6918863" cy="62524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 w2_hist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tf.summary.histogram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"weights2"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W2)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cost_summ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tf.summary.scalar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"cost"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cost)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Merge all summaries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tf.summary.merge_all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Create writer and add graph</a:t>
            </a: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i="1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tf.summary.FileWriter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(‘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./logs’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writer.add_graph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sess.graph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Run summary merge and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add_summary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s, _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([</a:t>
            </a: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optimizer], </a:t>
            </a:r>
            <a:r>
              <a:rPr lang="en-US" sz="20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feed_dict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feed_dict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(s, </a:t>
            </a:r>
            <a:r>
              <a:rPr lang="en-US" sz="20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Launch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TensorBoard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tensorboard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 --</a:t>
            </a:r>
            <a:r>
              <a:rPr lang="en-US" sz="2000" dirty="0" err="1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logdir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1916832"/>
            <a:ext cx="461581" cy="47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4" y="2780928"/>
            <a:ext cx="461581" cy="47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44" y="404664"/>
            <a:ext cx="461581" cy="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44" y="4315229"/>
            <a:ext cx="461581" cy="48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44" y="5614167"/>
            <a:ext cx="461581" cy="47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6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 sz="4000">
                <a:latin typeface="+mj-lt"/>
              </a:rPr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1985061" y="1709345"/>
            <a:ext cx="5322878" cy="12040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cost_summ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tf.summary.scalar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"cost"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975201"/>
            <a:ext cx="5011400" cy="3605034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5329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893000"/>
            <a:ext cx="2650351" cy="2746002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53" name="Shape 2153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364975" y="1710967"/>
            <a:ext cx="6614438" cy="49099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W2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tf.Variable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tf.random_normal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2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600" dirty="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'weight2'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b2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tf.Variable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tf.random_normal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([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1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600" dirty="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'bias2'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hypothesis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tf.sigmoid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tf.matmul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(layer1, W2) + b2)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w2_hist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tf.summary.histogram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"weights2"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W2)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b2_hist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tf.summary.histogram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"biases2"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b2)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78378"/>
            </a:pP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hypothesis_hist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tf.summary.histogram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"hypothesis"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hypothesis)</a:t>
            </a:r>
          </a:p>
          <a:p>
            <a:endParaRPr b="1" dirty="0">
              <a:solidFill>
                <a:srgbClr val="000080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</p:txBody>
      </p:sp>
      <p:sp>
        <p:nvSpPr>
          <p:cNvPr id="6" name="Shape 2172"/>
          <p:cNvSpPr txBox="1"/>
          <p:nvPr/>
        </p:nvSpPr>
        <p:spPr>
          <a:xfrm>
            <a:off x="6777110" y="6416967"/>
            <a:ext cx="2304255" cy="4408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000" b="1" u="sng" dirty="0" smtClean="0">
                <a:solidFill>
                  <a:srgbClr val="0000FF"/>
                </a:solidFill>
                <a:latin typeface="+mj-lt"/>
              </a:rPr>
              <a:t>xor_tensorboard.py </a:t>
            </a:r>
            <a:r>
              <a:rPr lang="en-US" sz="1100" b="1" dirty="0" smtClean="0">
                <a:solidFill>
                  <a:srgbClr val="0000FF"/>
                </a:solidFill>
                <a:latin typeface="+mj-lt"/>
              </a:rPr>
              <a:t> </a:t>
            </a:r>
            <a:endParaRPr lang="en-US" sz="1100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6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>
            <a:spLocks noGrp="1"/>
          </p:cNvSpPr>
          <p:nvPr>
            <p:ph type="title"/>
          </p:nvPr>
        </p:nvSpPr>
        <p:spPr>
          <a:xfrm>
            <a:off x="-41845" y="0"/>
            <a:ext cx="5465700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j-lt"/>
              </a:rPr>
              <a:t>Add scope for better </a:t>
            </a:r>
          </a:p>
          <a:p>
            <a:pPr>
              <a:buSzPct val="25000"/>
            </a:pPr>
            <a:r>
              <a:rPr lang="en-US" dirty="0">
                <a:latin typeface="+mj-lt"/>
              </a:rPr>
              <a:t>graph hierarchy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1352667"/>
            <a:ext cx="8836200" cy="55051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rgbClr val="000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with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tf.name_scope(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"layer1"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 </a:t>
            </a:r>
            <a:r>
              <a:rPr lang="en-US" sz="1300">
                <a:solidFill>
                  <a:srgbClr val="000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as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scope: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2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2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'weight1'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2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'bias1'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"weights1"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W1)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"biases1"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b1)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"layer1"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layer1)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rgbClr val="000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with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tf.name_scope(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"layer2"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 </a:t>
            </a:r>
            <a:r>
              <a:rPr lang="en-US" sz="1300">
                <a:solidFill>
                  <a:srgbClr val="000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as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scope: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2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1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'weight2'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13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1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]), </a:t>
            </a:r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name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'bias2'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"weights2"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W2)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"biases2"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b2)</a:t>
            </a:r>
          </a:p>
          <a:p>
            <a:pPr indent="-77343">
              <a:lnSpc>
                <a:spcPct val="115000"/>
              </a:lnSpc>
              <a:buClr>
                <a:schemeClr val="dk1"/>
              </a:buClr>
              <a:buSzPct val="93548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130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"hypothesis"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hypothesis)</a:t>
            </a:r>
          </a:p>
          <a:p>
            <a:endParaRPr sz="1300" b="1">
              <a:solidFill>
                <a:srgbClr val="000080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172"/>
          <p:cNvSpPr txBox="1"/>
          <p:nvPr/>
        </p:nvSpPr>
        <p:spPr>
          <a:xfrm>
            <a:off x="6777110" y="6416967"/>
            <a:ext cx="2304255" cy="4408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000" b="1" u="sng" dirty="0" smtClean="0">
                <a:solidFill>
                  <a:srgbClr val="0000FF"/>
                </a:solidFill>
                <a:latin typeface="+mj-lt"/>
              </a:rPr>
              <a:t>xor_tensorboard.py </a:t>
            </a:r>
            <a:r>
              <a:rPr lang="en-US" sz="1100" b="1" dirty="0" smtClean="0">
                <a:solidFill>
                  <a:srgbClr val="0000FF"/>
                </a:solidFill>
                <a:latin typeface="+mj-lt"/>
              </a:rPr>
              <a:t> </a:t>
            </a:r>
            <a:endParaRPr lang="en-US" sz="1100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Merge summaries and create writer </a:t>
            </a:r>
          </a:p>
          <a:p>
            <a:pPr>
              <a:buSzPct val="25000"/>
            </a:pPr>
            <a:r>
              <a:rPr lang="en-US">
                <a:latin typeface="+mj-lt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497100" y="2204834"/>
            <a:ext cx="8655300" cy="442320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200" i="1">
                <a:solidFill>
                  <a:srgbClr val="8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# Summary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endParaRPr sz="22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r>
              <a:rPr lang="en-US" sz="2200" i="1">
                <a:solidFill>
                  <a:srgbClr val="8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# initialize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 = tf.Session()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endParaRPr sz="220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r>
              <a:rPr lang="en-US" sz="2200" i="1">
                <a:solidFill>
                  <a:srgbClr val="8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# Create summary writer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writer.add_graph(sess.graph) </a:t>
            </a:r>
            <a:r>
              <a:rPr lang="en-US" sz="2200" i="1">
                <a:solidFill>
                  <a:srgbClr val="808080"/>
                </a:solidFill>
                <a:latin typeface="+mj-lt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365431"/>
            <a:ext cx="605250" cy="61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5" y="1085867"/>
            <a:ext cx="605250" cy="6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6660232" y="6309320"/>
            <a:ext cx="2304255" cy="4408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000" b="1" u="sng" dirty="0" smtClean="0">
                <a:solidFill>
                  <a:srgbClr val="0000FF"/>
                </a:solidFill>
                <a:latin typeface="+mj-lt"/>
              </a:rPr>
              <a:t>xor_tensorboard.py </a:t>
            </a:r>
            <a:r>
              <a:rPr lang="en-US" sz="1100" b="1" dirty="0" smtClean="0">
                <a:solidFill>
                  <a:srgbClr val="0000FF"/>
                </a:solidFill>
                <a:latin typeface="+mj-lt"/>
              </a:rPr>
              <a:t> </a:t>
            </a:r>
            <a:endParaRPr lang="en-US" sz="1100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0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>
            <a:spLocks noGrp="1"/>
          </p:cNvSpPr>
          <p:nvPr>
            <p:ph type="title"/>
          </p:nvPr>
        </p:nvSpPr>
        <p:spPr>
          <a:xfrm>
            <a:off x="144212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375375" y="2502434"/>
            <a:ext cx="8663963" cy="297600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s, _ = sess.run([</a:t>
            </a:r>
            <a:r>
              <a:rPr lang="en-US" sz="2200" b="1">
                <a:solidFill>
                  <a:srgbClr val="7F600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optimizer], </a:t>
            </a:r>
            <a:r>
              <a:rPr lang="en-US" sz="22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feed_dict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=feed_dict)</a:t>
            </a:r>
          </a:p>
          <a:p>
            <a:r>
              <a:rPr lang="en-US" sz="2200">
                <a:solidFill>
                  <a:srgbClr val="7F600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writer.add_summary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(s, </a:t>
            </a:r>
            <a:r>
              <a:rPr lang="en-US" sz="22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=global_step)</a:t>
            </a:r>
          </a:p>
          <a:p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 += </a:t>
            </a:r>
            <a:r>
              <a:rPr lang="en-US" sz="220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75" y="476672"/>
            <a:ext cx="546960" cy="5736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172"/>
          <p:cNvSpPr txBox="1"/>
          <p:nvPr/>
        </p:nvSpPr>
        <p:spPr>
          <a:xfrm>
            <a:off x="6660232" y="6309320"/>
            <a:ext cx="2304255" cy="4408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000" b="1" u="sng" dirty="0" smtClean="0">
                <a:solidFill>
                  <a:srgbClr val="0000FF"/>
                </a:solidFill>
                <a:latin typeface="+mj-lt"/>
              </a:rPr>
              <a:t>xor_tensorboard.py </a:t>
            </a:r>
            <a:r>
              <a:rPr lang="en-US" sz="1100" b="1" dirty="0" smtClean="0">
                <a:solidFill>
                  <a:srgbClr val="0000FF"/>
                </a:solidFill>
                <a:latin typeface="+mj-lt"/>
              </a:rPr>
              <a:t> </a:t>
            </a:r>
            <a:endParaRPr lang="en-US" sz="1100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8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Launch tensorboard (local)</a:t>
            </a:r>
          </a:p>
        </p:txBody>
      </p:sp>
      <p:sp>
        <p:nvSpPr>
          <p:cNvPr id="2186" name="Shape 2186"/>
          <p:cNvSpPr txBox="1">
            <a:spLocks noGrp="1"/>
          </p:cNvSpPr>
          <p:nvPr>
            <p:ph type="body" idx="1"/>
          </p:nvPr>
        </p:nvSpPr>
        <p:spPr>
          <a:xfrm>
            <a:off x="1437150" y="1731434"/>
            <a:ext cx="6269738" cy="12400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marL="0" indent="0">
              <a:spcBef>
                <a:spcPts val="336"/>
              </a:spcBef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-US" sz="2000" b="1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"./logs/xor_logs"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2083100" y="3408700"/>
            <a:ext cx="4977900" cy="21736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00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$ tensorboard —logdir=</a:t>
            </a:r>
            <a:r>
              <a:rPr lang="en-US" sz="2000" b="1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./logs/xor_logs</a:t>
            </a:r>
          </a:p>
          <a:p>
            <a:pPr>
              <a:lnSpc>
                <a:spcPct val="115000"/>
              </a:lnSpc>
            </a:pPr>
            <a:endParaRPr sz="2000">
              <a:solidFill>
                <a:schemeClr val="dk1"/>
              </a:solidFill>
              <a:latin typeface="+mj-lt"/>
              <a:ea typeface="Gill Sans"/>
              <a:cs typeface="Gill Sans"/>
              <a:sym typeface="Gill Sans"/>
            </a:endParaRP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632" y="695933"/>
            <a:ext cx="604411" cy="64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9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>
            <a:spLocks noGrp="1"/>
          </p:cNvSpPr>
          <p:nvPr>
            <p:ph type="title"/>
          </p:nvPr>
        </p:nvSpPr>
        <p:spPr>
          <a:xfrm>
            <a:off x="-8188" y="178594"/>
            <a:ext cx="9160538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Launch tensorboard (remote server)</a:t>
            </a:r>
          </a:p>
        </p:txBody>
      </p:sp>
      <p:sp>
        <p:nvSpPr>
          <p:cNvPr id="2194" name="Shape 2194"/>
          <p:cNvSpPr txBox="1">
            <a:spLocks noGrp="1"/>
          </p:cNvSpPr>
          <p:nvPr>
            <p:ph type="body" idx="1"/>
          </p:nvPr>
        </p:nvSpPr>
        <p:spPr>
          <a:xfrm>
            <a:off x="147000" y="1762800"/>
            <a:ext cx="8866800" cy="12400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+mj-lt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+mj-lt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+mj-lt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273900" y="3219300"/>
            <a:ext cx="8739900" cy="16231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2400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7007</a:t>
            </a:r>
            <a:r>
              <a:rPr lang="en-US" sz="240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:121.0.0.0:</a:t>
            </a:r>
            <a:r>
              <a:rPr lang="en-US" sz="2400">
                <a:solidFill>
                  <a:srgbClr val="783F04"/>
                </a:solidFill>
                <a:latin typeface="+mj-lt"/>
                <a:ea typeface="Consolas"/>
                <a:cs typeface="Consolas"/>
                <a:sym typeface="Consolas"/>
              </a:rPr>
              <a:t>6006</a:t>
            </a:r>
            <a:r>
              <a:rPr lang="en-US" sz="240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 hunkim@server.com</a:t>
            </a:r>
          </a:p>
          <a:p>
            <a:r>
              <a:rPr lang="en-US" sz="240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1411800" y="5207734"/>
            <a:ext cx="6320363" cy="14431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20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3200">
                <a:solidFill>
                  <a:srgbClr val="4A86E8"/>
                </a:solidFill>
                <a:latin typeface="+mj-lt"/>
                <a:ea typeface="Gill Sans"/>
                <a:cs typeface="Gill Sans"/>
                <a:sym typeface="Gill Sans"/>
              </a:rPr>
              <a:t>7007</a:t>
            </a:r>
            <a:r>
              <a:rPr lang="en-US" sz="320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797517"/>
            <a:ext cx="431566" cy="47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203200"/>
            <a:ext cx="7351451" cy="645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1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>
            <a:spLocks noGrp="1"/>
          </p:cNvSpPr>
          <p:nvPr>
            <p:ph type="title"/>
          </p:nvPr>
        </p:nvSpPr>
        <p:spPr>
          <a:xfrm>
            <a:off x="-8250" y="-203200"/>
            <a:ext cx="5889038" cy="12019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+mj-lt"/>
              </a:rPr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7" y="941833"/>
            <a:ext cx="7504629" cy="5693367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09" name="Shape 2209"/>
          <p:cNvSpPr txBox="1"/>
          <p:nvPr/>
        </p:nvSpPr>
        <p:spPr>
          <a:xfrm>
            <a:off x="4684125" y="322934"/>
            <a:ext cx="3640163" cy="502350"/>
          </a:xfrm>
          <a:prstGeom prst="rect">
            <a:avLst/>
          </a:prstGeom>
          <a:noFill/>
          <a:ln>
            <a:noFill/>
          </a:ln>
        </p:spPr>
        <p:txBody>
          <a:bodyPr wrap="square" lIns="102396" tIns="102396" rIns="102396" bIns="102396" anchor="ctr" anchorCtr="0">
            <a:noAutofit/>
          </a:bodyPr>
          <a:lstStyle/>
          <a:p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learning_rate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0.1 VS </a:t>
            </a:r>
            <a:r>
              <a:rPr lang="en-US" sz="1300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learning_rate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0.01</a:t>
            </a:r>
          </a:p>
          <a:p>
            <a:endParaRPr sz="1300" b="1">
              <a:solidFill>
                <a:srgbClr val="0000FF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676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>
            <a:spLocks noGrp="1"/>
          </p:cNvSpPr>
          <p:nvPr>
            <p:ph type="title"/>
          </p:nvPr>
        </p:nvSpPr>
        <p:spPr>
          <a:xfrm>
            <a:off x="-8250" y="-203202"/>
            <a:ext cx="9160538" cy="12019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Multiple runs</a:t>
            </a:r>
          </a:p>
        </p:txBody>
      </p:sp>
      <p:sp>
        <p:nvSpPr>
          <p:cNvPr id="2215" name="Shape 2215"/>
          <p:cNvSpPr txBox="1">
            <a:spLocks noGrp="1"/>
          </p:cNvSpPr>
          <p:nvPr>
            <p:ph type="body" idx="1"/>
          </p:nvPr>
        </p:nvSpPr>
        <p:spPr>
          <a:xfrm>
            <a:off x="322975" y="816400"/>
            <a:ext cx="8533463" cy="29695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+mj-lt"/>
                <a:ea typeface="Consolas"/>
                <a:cs typeface="Consolas"/>
                <a:sym typeface="Consolas"/>
              </a:rPr>
              <a:t>tensorboard</a:t>
            </a:r>
            <a:r>
              <a:rPr lang="en-US" sz="1800" dirty="0">
                <a:latin typeface="+mj-lt"/>
                <a:ea typeface="Consolas"/>
                <a:cs typeface="Consolas"/>
                <a:sym typeface="Consolas"/>
              </a:rPr>
              <a:t> —</a:t>
            </a:r>
            <a:r>
              <a:rPr lang="en-US" sz="1800" dirty="0" err="1">
                <a:latin typeface="+mj-lt"/>
                <a:ea typeface="Consolas"/>
                <a:cs typeface="Consolas"/>
                <a:sym typeface="Consolas"/>
              </a:rPr>
              <a:t>logdir</a:t>
            </a:r>
            <a:r>
              <a:rPr lang="en-US" sz="1800" dirty="0"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800" dirty="0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./logs/</a:t>
            </a:r>
            <a:r>
              <a:rPr lang="en-US" sz="1800" dirty="0" err="1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xor_logs</a:t>
            </a:r>
            <a:endParaRPr lang="en-US" sz="1800" dirty="0">
              <a:solidFill>
                <a:srgbClr val="4A86E8"/>
              </a:solidFill>
              <a:latin typeface="+mj-lt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train = </a:t>
            </a:r>
            <a:r>
              <a:rPr lang="en-US" sz="13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tf.train.</a:t>
            </a:r>
            <a:r>
              <a:rPr lang="en-US" sz="1300" dirty="0" err="1">
                <a:solidFill>
                  <a:schemeClr val="dk1"/>
                </a:solidFill>
                <a:highlight>
                  <a:srgbClr val="E4E4FF"/>
                </a:highlight>
                <a:latin typeface="+mj-lt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3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learning_rate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0.1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writer = </a:t>
            </a:r>
            <a:r>
              <a:rPr lang="en-US" sz="13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tf.summary.FileWriter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300" b="1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"./logs/</a:t>
            </a:r>
            <a:r>
              <a:rPr lang="en-US" sz="1300" b="1" dirty="0" err="1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xor_logs</a:t>
            </a:r>
            <a:r>
              <a:rPr lang="en-US" sz="1300" b="1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tensorboard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 —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logdir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800" dirty="0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./logs/xor_logs_r0_01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train = </a:t>
            </a:r>
            <a:r>
              <a:rPr lang="en-US" sz="13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tf.train.</a:t>
            </a:r>
            <a:r>
              <a:rPr lang="en-US" sz="1300" dirty="0" err="1">
                <a:solidFill>
                  <a:schemeClr val="dk1"/>
                </a:solidFill>
                <a:highlight>
                  <a:srgbClr val="E4E4FF"/>
                </a:highlight>
                <a:latin typeface="+mj-lt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13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learning_rate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1300" b="1" dirty="0">
                <a:solidFill>
                  <a:srgbClr val="0000FF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0.01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...</a:t>
            </a:r>
          </a:p>
          <a:p>
            <a:pPr marL="0" indent="0">
              <a:spcBef>
                <a:spcPts val="336"/>
              </a:spcBef>
              <a:buNone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writer = </a:t>
            </a:r>
            <a:r>
              <a:rPr lang="en-US" sz="13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tf.summary.FileWriter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(“</a:t>
            </a:r>
            <a:r>
              <a:rPr lang="en-US" sz="1300" b="1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”</a:t>
            </a: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tensorboard</a:t>
            </a:r>
            <a:r>
              <a:rPr lang="en-US" dirty="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 —</a:t>
            </a:r>
            <a:r>
              <a:rPr lang="en-US" dirty="0" err="1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logdir</a:t>
            </a:r>
            <a:r>
              <a:rPr lang="en-US" dirty="0">
                <a:solidFill>
                  <a:schemeClr val="dk1"/>
                </a:solidFill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b="1" dirty="0">
                <a:solidFill>
                  <a:srgbClr val="4A86E8"/>
                </a:solidFill>
                <a:latin typeface="+mj-lt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3874069"/>
            <a:ext cx="5266048" cy="2929666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571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-8250" y="-203202"/>
            <a:ext cx="9160538" cy="12019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7" y="941833"/>
            <a:ext cx="7504629" cy="5693367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300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>
            <a:spLocks noGrp="1"/>
          </p:cNvSpPr>
          <p:nvPr>
            <p:ph type="title"/>
          </p:nvPr>
        </p:nvSpPr>
        <p:spPr>
          <a:xfrm>
            <a:off x="5939776" y="1365800"/>
            <a:ext cx="3128063" cy="17143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>
              <a:buSzPct val="25000"/>
            </a:pPr>
            <a:r>
              <a:rPr lang="en-US">
                <a:latin typeface="+mj-lt"/>
              </a:rPr>
              <a:t>5 steps of using TensorBoard</a:t>
            </a:r>
          </a:p>
        </p:txBody>
      </p:sp>
      <p:sp>
        <p:nvSpPr>
          <p:cNvPr id="2228" name="Shape 2228"/>
          <p:cNvSpPr txBox="1">
            <a:spLocks noGrp="1"/>
          </p:cNvSpPr>
          <p:nvPr>
            <p:ph type="body" idx="1"/>
          </p:nvPr>
        </p:nvSpPr>
        <p:spPr>
          <a:xfrm>
            <a:off x="1004350" y="264734"/>
            <a:ext cx="6918863" cy="6252450"/>
          </a:xfrm>
          <a:prstGeom prst="rect">
            <a:avLst/>
          </a:prstGeom>
          <a:noFill/>
          <a:ln>
            <a:noFill/>
          </a:ln>
        </p:spPr>
        <p:txBody>
          <a:bodyPr wrap="square" lIns="29988" tIns="29988" rIns="29988" bIns="29988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 w2_hist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tf.summary.histogram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"weights2"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W2)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  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cost_summ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tf.summary.scalar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>
                <a:solidFill>
                  <a:srgbClr val="0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"cost"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cost)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Merge all summaries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tf.summary.merge_all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Create writer and add graph</a:t>
            </a: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i="1" dirty="0">
                <a:solidFill>
                  <a:srgbClr val="808080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tf.summary.FileWriter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(‘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./logs’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writer.add_graph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sess.graph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Run summary merge and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add_summary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512064" indent="-77343">
              <a:spcBef>
                <a:spcPts val="336"/>
              </a:spcBef>
              <a:buClr>
                <a:schemeClr val="dk1"/>
              </a:buClr>
              <a:buSzPct val="78378"/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s, _ =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sess.run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([</a:t>
            </a:r>
            <a:r>
              <a:rPr lang="en-US" sz="2000" b="1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, optimizer], </a:t>
            </a:r>
            <a:r>
              <a:rPr lang="en-US" sz="20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feed_dict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feed_dict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writer.add_summary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(s, </a:t>
            </a:r>
            <a:r>
              <a:rPr lang="en-US" sz="2000" dirty="0" err="1">
                <a:solidFill>
                  <a:srgbClr val="660099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=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global_step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Launch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TensorBoard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512064" indent="0">
              <a:spcBef>
                <a:spcPts val="336"/>
              </a:spcBef>
              <a:buNone/>
            </a:pPr>
            <a:r>
              <a:rPr lang="en-US" sz="2000" dirty="0" err="1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tensorboard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 --</a:t>
            </a:r>
            <a:r>
              <a:rPr lang="en-US" sz="2000" dirty="0" err="1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logdir</a:t>
            </a:r>
            <a:r>
              <a:rPr lang="en-US" sz="2000" dirty="0">
                <a:solidFill>
                  <a:schemeClr val="accent2"/>
                </a:solidFill>
                <a:latin typeface="+mj-lt"/>
                <a:ea typeface="Consolas"/>
                <a:cs typeface="Consolas"/>
                <a:sym typeface="Consolas"/>
              </a:rPr>
              <a:t>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1916832"/>
            <a:ext cx="461581" cy="47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4" y="2780928"/>
            <a:ext cx="461581" cy="47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44" y="404664"/>
            <a:ext cx="461581" cy="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44" y="4315229"/>
            <a:ext cx="461581" cy="48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44" y="5614167"/>
            <a:ext cx="461581" cy="47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8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7185</TotalTime>
  <Words>5434</Words>
  <Application>Microsoft Office PowerPoint</Application>
  <PresentationFormat>全屏显示(4:3)</PresentationFormat>
  <Paragraphs>890</Paragraphs>
  <Slides>95</Slides>
  <Notes>61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95</vt:i4>
      </vt:variant>
    </vt:vector>
  </HeadingPairs>
  <TitlesOfParts>
    <vt:vector size="98" baseType="lpstr">
      <vt:lpstr>Office 主题​​</vt:lpstr>
      <vt:lpstr>公式</vt:lpstr>
      <vt:lpstr>方程式</vt:lpstr>
      <vt:lpstr>Regularization</vt:lpstr>
      <vt:lpstr>Regularization</vt:lpstr>
      <vt:lpstr>Regularization</vt:lpstr>
      <vt:lpstr>Regularization</vt:lpstr>
      <vt:lpstr>Regularization</vt:lpstr>
      <vt:lpstr>PowerPoint 演示文稿</vt:lpstr>
      <vt:lpstr>PowerPoint 演示文稿</vt:lpstr>
      <vt:lpstr>regularization in SKLearn</vt:lpstr>
      <vt:lpstr>Gradient Descent</vt:lpstr>
      <vt:lpstr>Review: Gradient Descent</vt:lpstr>
      <vt:lpstr>Review: Gradient Descent </vt:lpstr>
      <vt:lpstr>Gradient Descent in Tensorflow </vt:lpstr>
      <vt:lpstr>Gradient Descent Tips</vt:lpstr>
      <vt:lpstr>Gradient Descent</vt:lpstr>
      <vt:lpstr>Feature Scaling</vt:lpstr>
      <vt:lpstr>Feature Scaling</vt:lpstr>
      <vt:lpstr>PowerPoint 演示文稿</vt:lpstr>
      <vt:lpstr>Feature Scaling on all data sets</vt:lpstr>
      <vt:lpstr>PowerPoint 演示文稿</vt:lpstr>
      <vt:lpstr>Gradient Descent</vt:lpstr>
      <vt:lpstr>Stochastic Gradient Descent</vt:lpstr>
      <vt:lpstr>Batch Gradient Descent (BGD)</vt:lpstr>
      <vt:lpstr>Stochastic Gradient Descent (SGD)</vt:lpstr>
      <vt:lpstr>Stochastic Gradient Descent (SGD)</vt:lpstr>
      <vt:lpstr>PowerPoint 演示文稿</vt:lpstr>
      <vt:lpstr>Mini-batch Gradient Descent (MBGD)</vt:lpstr>
      <vt:lpstr>Review: BGD, MBGD, SGD</vt:lpstr>
      <vt:lpstr>PowerPoint 演示文稿</vt:lpstr>
      <vt:lpstr>Gradient Descent</vt:lpstr>
      <vt:lpstr>Gradient Descent Optimizers in Tensorflow</vt:lpstr>
      <vt:lpstr>ADAM: a method for stochastic optimization  [Kingma et al. 2015]</vt:lpstr>
      <vt:lpstr>Use Adam Optimizer</vt:lpstr>
      <vt:lpstr>Learning Rate</vt:lpstr>
      <vt:lpstr>Adaptive Learning Rates</vt:lpstr>
      <vt:lpstr>Adagrad</vt:lpstr>
      <vt:lpstr>Adagrad</vt:lpstr>
      <vt:lpstr>Adagrad</vt:lpstr>
      <vt:lpstr>Contradiction?</vt:lpstr>
      <vt:lpstr>Intuitive Reason</vt:lpstr>
      <vt:lpstr>Larger gradient, larger steps?</vt:lpstr>
      <vt:lpstr>Comparison between  different parameters</vt:lpstr>
      <vt:lpstr>Second Derivative</vt:lpstr>
      <vt:lpstr>Comparison between  different parameters</vt:lpstr>
      <vt:lpstr>PowerPoint 演示文稿</vt:lpstr>
      <vt:lpstr>Comparison between BGD and AdaGrad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RMSProp</vt:lpstr>
      <vt:lpstr>RMSProp</vt:lpstr>
      <vt:lpstr>Hard to find  optimal network parameters</vt:lpstr>
      <vt:lpstr>In physical world ……</vt:lpstr>
      <vt:lpstr>Review: Vanilla Gradient Descent</vt:lpstr>
      <vt:lpstr>Momentum</vt:lpstr>
      <vt:lpstr>Momentum</vt:lpstr>
      <vt:lpstr>Momentum</vt:lpstr>
      <vt:lpstr>Adam</vt:lpstr>
      <vt:lpstr>PowerPoint 演示文稿</vt:lpstr>
      <vt:lpstr>Comparison</vt:lpstr>
      <vt:lpstr>Comparison</vt:lpstr>
      <vt:lpstr>Gradient Descent</vt:lpstr>
      <vt:lpstr>Question</vt:lpstr>
      <vt:lpstr>Learning Rate</vt:lpstr>
      <vt:lpstr>Reference</vt:lpstr>
      <vt:lpstr>PowerPoint 演示文稿</vt:lpstr>
      <vt:lpstr>Math Theory  about Gradient Descent</vt:lpstr>
      <vt:lpstr>Formal Derivation</vt:lpstr>
      <vt:lpstr>Taylor Series</vt:lpstr>
      <vt:lpstr>PowerPoint 演示文稿</vt:lpstr>
      <vt:lpstr>Multivariable Taylor Series</vt:lpstr>
      <vt:lpstr>Back to Formal Derivation</vt:lpstr>
      <vt:lpstr>Back to Formal Derivation</vt:lpstr>
      <vt:lpstr>Gradient descent – two variables</vt:lpstr>
      <vt:lpstr>Back to Formal Derivation</vt:lpstr>
      <vt:lpstr>More Limitation  of Gradient Descent</vt:lpstr>
      <vt:lpstr>Lab (supplementary) Tensorboard for XOR NN</vt:lpstr>
      <vt:lpstr>TensorBoard: TF logging/debugging tool</vt:lpstr>
      <vt:lpstr>Old fashion: print, print, print</vt:lpstr>
      <vt:lpstr>New way!</vt:lpstr>
      <vt:lpstr>5 steps of using TensorBoard</vt:lpstr>
      <vt:lpstr>Scalar tensors</vt:lpstr>
      <vt:lpstr>Histogram (multi-dimensional tensors)</vt:lpstr>
      <vt:lpstr>Add scope for better  graph hierarchy </vt:lpstr>
      <vt:lpstr>Merge summaries and create writer  after creating session</vt:lpstr>
      <vt:lpstr>Run merged summary and write (add summary)</vt:lpstr>
      <vt:lpstr>Launch tensorboard (local)</vt:lpstr>
      <vt:lpstr>Launch tensorboard (remote server)</vt:lpstr>
      <vt:lpstr>PowerPoint 演示文稿</vt:lpstr>
      <vt:lpstr>Multiple runs</vt:lpstr>
      <vt:lpstr>Multiple runs</vt:lpstr>
      <vt:lpstr>Multiple runs</vt:lpstr>
      <vt:lpstr>5 steps of using TensorBoard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ellen</dc:creator>
  <cp:lastModifiedBy>ellen</cp:lastModifiedBy>
  <cp:revision>179</cp:revision>
  <dcterms:created xsi:type="dcterms:W3CDTF">2018-03-22T05:12:08Z</dcterms:created>
  <dcterms:modified xsi:type="dcterms:W3CDTF">2018-10-16T14:55:01Z</dcterms:modified>
</cp:coreProperties>
</file>